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6" r:id="rId2"/>
    <p:sldId id="428" r:id="rId3"/>
    <p:sldId id="316" r:id="rId4"/>
    <p:sldId id="381" r:id="rId5"/>
    <p:sldId id="406" r:id="rId6"/>
    <p:sldId id="429" r:id="rId7"/>
    <p:sldId id="430" r:id="rId8"/>
    <p:sldId id="431" r:id="rId9"/>
    <p:sldId id="432" r:id="rId10"/>
    <p:sldId id="435" r:id="rId11"/>
    <p:sldId id="354" r:id="rId12"/>
    <p:sldId id="434" r:id="rId13"/>
    <p:sldId id="355" r:id="rId14"/>
    <p:sldId id="356" r:id="rId15"/>
    <p:sldId id="357" r:id="rId16"/>
    <p:sldId id="407" r:id="rId17"/>
    <p:sldId id="397" r:id="rId18"/>
    <p:sldId id="398" r:id="rId19"/>
    <p:sldId id="408" r:id="rId20"/>
    <p:sldId id="388" r:id="rId21"/>
    <p:sldId id="275" r:id="rId22"/>
    <p:sldId id="276" r:id="rId23"/>
    <p:sldId id="374" r:id="rId24"/>
    <p:sldId id="277" r:id="rId25"/>
    <p:sldId id="272" r:id="rId26"/>
    <p:sldId id="385" r:id="rId27"/>
    <p:sldId id="382" r:id="rId28"/>
    <p:sldId id="383" r:id="rId29"/>
    <p:sldId id="384" r:id="rId30"/>
    <p:sldId id="421" r:id="rId31"/>
    <p:sldId id="422" r:id="rId32"/>
    <p:sldId id="423" r:id="rId33"/>
    <p:sldId id="424" r:id="rId34"/>
    <p:sldId id="427" r:id="rId35"/>
    <p:sldId id="441" r:id="rId36"/>
    <p:sldId id="425" r:id="rId37"/>
    <p:sldId id="440" r:id="rId38"/>
    <p:sldId id="419" r:id="rId39"/>
    <p:sldId id="436" r:id="rId40"/>
    <p:sldId id="438" r:id="rId41"/>
    <p:sldId id="420" r:id="rId42"/>
    <p:sldId id="437" r:id="rId43"/>
    <p:sldId id="426" r:id="rId44"/>
    <p:sldId id="443" r:id="rId45"/>
    <p:sldId id="396" r:id="rId46"/>
    <p:sldId id="395" r:id="rId47"/>
    <p:sldId id="409" r:id="rId48"/>
    <p:sldId id="410" r:id="rId49"/>
    <p:sldId id="399" r:id="rId50"/>
    <p:sldId id="411" r:id="rId51"/>
    <p:sldId id="270" r:id="rId52"/>
    <p:sldId id="439" r:id="rId53"/>
    <p:sldId id="386" r:id="rId54"/>
    <p:sldId id="26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F2F90D-A1CB-5440-8E75-C3FD45239536}" v="2" dt="2020-07-11T06:08:30.4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63"/>
    <p:restoredTop sz="95187"/>
  </p:normalViewPr>
  <p:slideViewPr>
    <p:cSldViewPr snapToGrid="0" snapToObjects="1">
      <p:cViewPr varScale="1">
        <p:scale>
          <a:sx n="96" d="100"/>
          <a:sy n="96" d="100"/>
        </p:scale>
        <p:origin x="1040"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BC331-5BEA-A544-8F07-C5A2B52EF3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EFEE8D-EBB6-124F-8F85-5CF96CB8A7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2C0EBC-F78B-A14D-9C28-47AB1AD6B026}"/>
              </a:ext>
            </a:extLst>
          </p:cNvPr>
          <p:cNvSpPr>
            <a:spLocks noGrp="1"/>
          </p:cNvSpPr>
          <p:nvPr>
            <p:ph type="dt" sz="half" idx="10"/>
          </p:nvPr>
        </p:nvSpPr>
        <p:spPr/>
        <p:txBody>
          <a:bodyPr/>
          <a:lstStyle/>
          <a:p>
            <a:fld id="{83620A71-764F-C747-A678-6F6DE4BCAD27}" type="datetimeFigureOut">
              <a:rPr lang="en-US" smtClean="0"/>
              <a:t>7/10/20</a:t>
            </a:fld>
            <a:endParaRPr lang="en-US"/>
          </a:p>
        </p:txBody>
      </p:sp>
      <p:sp>
        <p:nvSpPr>
          <p:cNvPr id="5" name="Footer Placeholder 4">
            <a:extLst>
              <a:ext uri="{FF2B5EF4-FFF2-40B4-BE49-F238E27FC236}">
                <a16:creationId xmlns:a16="http://schemas.microsoft.com/office/drawing/2014/main" id="{0ECD882C-C12F-8A45-AB07-6A378AA13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F6388D-1FEE-744E-ACAC-8FD458738A4B}"/>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87911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BB14F-0968-C44C-B04A-4D4D0F10D7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08C98C-3A21-5B48-868C-0F2E2BA02B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9BD96A-E32B-0246-9A0B-F85268FAF2A5}"/>
              </a:ext>
            </a:extLst>
          </p:cNvPr>
          <p:cNvSpPr>
            <a:spLocks noGrp="1"/>
          </p:cNvSpPr>
          <p:nvPr>
            <p:ph type="dt" sz="half" idx="10"/>
          </p:nvPr>
        </p:nvSpPr>
        <p:spPr/>
        <p:txBody>
          <a:bodyPr/>
          <a:lstStyle/>
          <a:p>
            <a:fld id="{83620A71-764F-C747-A678-6F6DE4BCAD27}" type="datetimeFigureOut">
              <a:rPr lang="en-US" smtClean="0"/>
              <a:t>7/10/20</a:t>
            </a:fld>
            <a:endParaRPr lang="en-US"/>
          </a:p>
        </p:txBody>
      </p:sp>
      <p:sp>
        <p:nvSpPr>
          <p:cNvPr id="5" name="Footer Placeholder 4">
            <a:extLst>
              <a:ext uri="{FF2B5EF4-FFF2-40B4-BE49-F238E27FC236}">
                <a16:creationId xmlns:a16="http://schemas.microsoft.com/office/drawing/2014/main" id="{515B29A9-051D-1642-8121-3956A436F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927DF-5976-9446-97A8-28A649F9BD9C}"/>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3747048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319496-6D02-2044-9796-70173D13E8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80E412-50EA-AD4A-84B5-49C3A21E28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30EC3-8BCF-5540-BB0C-60986CBAFEDF}"/>
              </a:ext>
            </a:extLst>
          </p:cNvPr>
          <p:cNvSpPr>
            <a:spLocks noGrp="1"/>
          </p:cNvSpPr>
          <p:nvPr>
            <p:ph type="dt" sz="half" idx="10"/>
          </p:nvPr>
        </p:nvSpPr>
        <p:spPr/>
        <p:txBody>
          <a:bodyPr/>
          <a:lstStyle/>
          <a:p>
            <a:fld id="{83620A71-764F-C747-A678-6F6DE4BCAD27}" type="datetimeFigureOut">
              <a:rPr lang="en-US" smtClean="0"/>
              <a:t>7/10/20</a:t>
            </a:fld>
            <a:endParaRPr lang="en-US"/>
          </a:p>
        </p:txBody>
      </p:sp>
      <p:sp>
        <p:nvSpPr>
          <p:cNvPr id="5" name="Footer Placeholder 4">
            <a:extLst>
              <a:ext uri="{FF2B5EF4-FFF2-40B4-BE49-F238E27FC236}">
                <a16:creationId xmlns:a16="http://schemas.microsoft.com/office/drawing/2014/main" id="{38F95B0D-3622-C243-A96D-67448B36B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2B10D-1717-A44A-9E2C-D481B4366EEE}"/>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3943102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46FF9-BDE7-554B-A9C0-2A66073D89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58EBD-E4A1-7B46-897A-905A5392BA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A4BAE-49EC-B442-81E8-F8443A06BBC4}"/>
              </a:ext>
            </a:extLst>
          </p:cNvPr>
          <p:cNvSpPr>
            <a:spLocks noGrp="1"/>
          </p:cNvSpPr>
          <p:nvPr>
            <p:ph type="dt" sz="half" idx="10"/>
          </p:nvPr>
        </p:nvSpPr>
        <p:spPr/>
        <p:txBody>
          <a:bodyPr/>
          <a:lstStyle/>
          <a:p>
            <a:fld id="{83620A71-764F-C747-A678-6F6DE4BCAD27}" type="datetimeFigureOut">
              <a:rPr lang="en-US" smtClean="0"/>
              <a:t>7/10/20</a:t>
            </a:fld>
            <a:endParaRPr lang="en-US"/>
          </a:p>
        </p:txBody>
      </p:sp>
      <p:sp>
        <p:nvSpPr>
          <p:cNvPr id="5" name="Footer Placeholder 4">
            <a:extLst>
              <a:ext uri="{FF2B5EF4-FFF2-40B4-BE49-F238E27FC236}">
                <a16:creationId xmlns:a16="http://schemas.microsoft.com/office/drawing/2014/main" id="{FEF5D34D-F697-7A4F-97C2-066E99EA0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4ED012-820B-8747-843A-1CF7C4B551B0}"/>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885495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51C0A-C403-6F46-8BE3-822C43538C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B622C-5E03-CA48-A3B4-8B6B6D836E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98B922-B4AB-4245-A48B-AFD54405C01A}"/>
              </a:ext>
            </a:extLst>
          </p:cNvPr>
          <p:cNvSpPr>
            <a:spLocks noGrp="1"/>
          </p:cNvSpPr>
          <p:nvPr>
            <p:ph type="dt" sz="half" idx="10"/>
          </p:nvPr>
        </p:nvSpPr>
        <p:spPr/>
        <p:txBody>
          <a:bodyPr/>
          <a:lstStyle/>
          <a:p>
            <a:fld id="{83620A71-764F-C747-A678-6F6DE4BCAD27}" type="datetimeFigureOut">
              <a:rPr lang="en-US" smtClean="0"/>
              <a:t>7/10/20</a:t>
            </a:fld>
            <a:endParaRPr lang="en-US"/>
          </a:p>
        </p:txBody>
      </p:sp>
      <p:sp>
        <p:nvSpPr>
          <p:cNvPr id="5" name="Footer Placeholder 4">
            <a:extLst>
              <a:ext uri="{FF2B5EF4-FFF2-40B4-BE49-F238E27FC236}">
                <a16:creationId xmlns:a16="http://schemas.microsoft.com/office/drawing/2014/main" id="{110D3BF5-85B4-324D-8148-21D7AF4E5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486CB-DC18-614A-A5B6-A4A08578408F}"/>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2031119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3F047-9AA7-4844-AC92-738368297A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5B06AD-879D-3D46-BBCD-0F5526501B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A6D212-5D93-1540-BEA5-DAEE5FA71F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D277D-D51E-144E-A227-44B73B8134B4}"/>
              </a:ext>
            </a:extLst>
          </p:cNvPr>
          <p:cNvSpPr>
            <a:spLocks noGrp="1"/>
          </p:cNvSpPr>
          <p:nvPr>
            <p:ph type="dt" sz="half" idx="10"/>
          </p:nvPr>
        </p:nvSpPr>
        <p:spPr/>
        <p:txBody>
          <a:bodyPr/>
          <a:lstStyle/>
          <a:p>
            <a:fld id="{83620A71-764F-C747-A678-6F6DE4BCAD27}" type="datetimeFigureOut">
              <a:rPr lang="en-US" smtClean="0"/>
              <a:t>7/10/20</a:t>
            </a:fld>
            <a:endParaRPr lang="en-US"/>
          </a:p>
        </p:txBody>
      </p:sp>
      <p:sp>
        <p:nvSpPr>
          <p:cNvPr id="6" name="Footer Placeholder 5">
            <a:extLst>
              <a:ext uri="{FF2B5EF4-FFF2-40B4-BE49-F238E27FC236}">
                <a16:creationId xmlns:a16="http://schemas.microsoft.com/office/drawing/2014/main" id="{1187193D-EF13-2F4C-A787-0FD27987A1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0B516-CFA1-B644-8AC4-3D04F8632092}"/>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887919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E1D31-207E-114E-A531-CA65CFB01E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F82569-863E-F846-908B-A1777A69D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5B1F12-BCCA-374E-8ACA-29B61A5649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F78B5A-FB21-7F4D-AFCC-2DCAC9F18A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4F0B96-C688-5B4D-B635-02D3001CE8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5542F-F19E-4946-B9F1-40B9BC28CB3D}"/>
              </a:ext>
            </a:extLst>
          </p:cNvPr>
          <p:cNvSpPr>
            <a:spLocks noGrp="1"/>
          </p:cNvSpPr>
          <p:nvPr>
            <p:ph type="dt" sz="half" idx="10"/>
          </p:nvPr>
        </p:nvSpPr>
        <p:spPr/>
        <p:txBody>
          <a:bodyPr/>
          <a:lstStyle/>
          <a:p>
            <a:fld id="{83620A71-764F-C747-A678-6F6DE4BCAD27}" type="datetimeFigureOut">
              <a:rPr lang="en-US" smtClean="0"/>
              <a:t>7/10/20</a:t>
            </a:fld>
            <a:endParaRPr lang="en-US"/>
          </a:p>
        </p:txBody>
      </p:sp>
      <p:sp>
        <p:nvSpPr>
          <p:cNvPr id="8" name="Footer Placeholder 7">
            <a:extLst>
              <a:ext uri="{FF2B5EF4-FFF2-40B4-BE49-F238E27FC236}">
                <a16:creationId xmlns:a16="http://schemas.microsoft.com/office/drawing/2014/main" id="{1AE5C03A-386A-7647-B4AD-171E418410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DA92C1-D873-9B44-975D-182A739D52A1}"/>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1982792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95623-7AE9-C146-937A-23403C6318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1F921D-F5D2-3348-AD5E-2094A90F2970}"/>
              </a:ext>
            </a:extLst>
          </p:cNvPr>
          <p:cNvSpPr>
            <a:spLocks noGrp="1"/>
          </p:cNvSpPr>
          <p:nvPr>
            <p:ph type="dt" sz="half" idx="10"/>
          </p:nvPr>
        </p:nvSpPr>
        <p:spPr/>
        <p:txBody>
          <a:bodyPr/>
          <a:lstStyle/>
          <a:p>
            <a:fld id="{83620A71-764F-C747-A678-6F6DE4BCAD27}" type="datetimeFigureOut">
              <a:rPr lang="en-US" smtClean="0"/>
              <a:t>7/10/20</a:t>
            </a:fld>
            <a:endParaRPr lang="en-US"/>
          </a:p>
        </p:txBody>
      </p:sp>
      <p:sp>
        <p:nvSpPr>
          <p:cNvPr id="4" name="Footer Placeholder 3">
            <a:extLst>
              <a:ext uri="{FF2B5EF4-FFF2-40B4-BE49-F238E27FC236}">
                <a16:creationId xmlns:a16="http://schemas.microsoft.com/office/drawing/2014/main" id="{6A5265CD-A9DF-AC4F-BD9F-EF0E457A9C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7B4818-6320-5344-BBEE-4D09E826FB6F}"/>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3263417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02B979-EA99-FF4A-9117-0DDE064EC3EB}"/>
              </a:ext>
            </a:extLst>
          </p:cNvPr>
          <p:cNvSpPr>
            <a:spLocks noGrp="1"/>
          </p:cNvSpPr>
          <p:nvPr>
            <p:ph type="dt" sz="half" idx="10"/>
          </p:nvPr>
        </p:nvSpPr>
        <p:spPr/>
        <p:txBody>
          <a:bodyPr/>
          <a:lstStyle/>
          <a:p>
            <a:fld id="{83620A71-764F-C747-A678-6F6DE4BCAD27}" type="datetimeFigureOut">
              <a:rPr lang="en-US" smtClean="0"/>
              <a:t>7/10/20</a:t>
            </a:fld>
            <a:endParaRPr lang="en-US"/>
          </a:p>
        </p:txBody>
      </p:sp>
      <p:sp>
        <p:nvSpPr>
          <p:cNvPr id="3" name="Footer Placeholder 2">
            <a:extLst>
              <a:ext uri="{FF2B5EF4-FFF2-40B4-BE49-F238E27FC236}">
                <a16:creationId xmlns:a16="http://schemas.microsoft.com/office/drawing/2014/main" id="{262B48BD-21B4-E640-B0CF-B5328C06BE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76F5DC-6F0B-8E45-A8D9-CA5986B8A69A}"/>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3105852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9D5A5-5BD2-DE44-A02D-A6F709EA69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772328-032E-9141-BBB3-85022E960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45E55C-30A2-164B-9AE0-A5289FB9E0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B1DE5-834E-8449-B373-00CF88CDCA01}"/>
              </a:ext>
            </a:extLst>
          </p:cNvPr>
          <p:cNvSpPr>
            <a:spLocks noGrp="1"/>
          </p:cNvSpPr>
          <p:nvPr>
            <p:ph type="dt" sz="half" idx="10"/>
          </p:nvPr>
        </p:nvSpPr>
        <p:spPr/>
        <p:txBody>
          <a:bodyPr/>
          <a:lstStyle/>
          <a:p>
            <a:fld id="{83620A71-764F-C747-A678-6F6DE4BCAD27}" type="datetimeFigureOut">
              <a:rPr lang="en-US" smtClean="0"/>
              <a:t>7/10/20</a:t>
            </a:fld>
            <a:endParaRPr lang="en-US"/>
          </a:p>
        </p:txBody>
      </p:sp>
      <p:sp>
        <p:nvSpPr>
          <p:cNvPr id="6" name="Footer Placeholder 5">
            <a:extLst>
              <a:ext uri="{FF2B5EF4-FFF2-40B4-BE49-F238E27FC236}">
                <a16:creationId xmlns:a16="http://schemas.microsoft.com/office/drawing/2014/main" id="{7F61248C-9020-D640-AF72-21D55A588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119CC6-012A-244C-8BC5-0348C8D4F5EE}"/>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3532493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423F2-28AE-B940-8555-27B23F47C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B80CCD-1891-C844-80AE-105DC8B0A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6F0DBA5-7BB0-374C-A9AE-BFE23F9F6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490ABE-D168-9644-A278-22B810EEF029}"/>
              </a:ext>
            </a:extLst>
          </p:cNvPr>
          <p:cNvSpPr>
            <a:spLocks noGrp="1"/>
          </p:cNvSpPr>
          <p:nvPr>
            <p:ph type="dt" sz="half" idx="10"/>
          </p:nvPr>
        </p:nvSpPr>
        <p:spPr/>
        <p:txBody>
          <a:bodyPr/>
          <a:lstStyle/>
          <a:p>
            <a:fld id="{83620A71-764F-C747-A678-6F6DE4BCAD27}" type="datetimeFigureOut">
              <a:rPr lang="en-US" smtClean="0"/>
              <a:t>7/10/20</a:t>
            </a:fld>
            <a:endParaRPr lang="en-US"/>
          </a:p>
        </p:txBody>
      </p:sp>
      <p:sp>
        <p:nvSpPr>
          <p:cNvPr id="6" name="Footer Placeholder 5">
            <a:extLst>
              <a:ext uri="{FF2B5EF4-FFF2-40B4-BE49-F238E27FC236}">
                <a16:creationId xmlns:a16="http://schemas.microsoft.com/office/drawing/2014/main" id="{769600AD-3760-AF46-B6B8-E1B8AE0E9D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8A8221-C62F-9C45-BDA9-68EFF6C01CAA}"/>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2738299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143A3-10AC-E041-8745-6511DF07F3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44ACA8-7EEB-8E43-8BD8-3033C040B4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E12120-3EDE-5044-BBE1-FD8BC55312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20A71-764F-C747-A678-6F6DE4BCAD27}" type="datetimeFigureOut">
              <a:rPr lang="en-US" smtClean="0"/>
              <a:t>7/10/20</a:t>
            </a:fld>
            <a:endParaRPr lang="en-US"/>
          </a:p>
        </p:txBody>
      </p:sp>
      <p:sp>
        <p:nvSpPr>
          <p:cNvPr id="5" name="Footer Placeholder 4">
            <a:extLst>
              <a:ext uri="{FF2B5EF4-FFF2-40B4-BE49-F238E27FC236}">
                <a16:creationId xmlns:a16="http://schemas.microsoft.com/office/drawing/2014/main" id="{D60C35D0-DDF2-D94B-A505-39095DAC8D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66BA6-705E-3443-82D0-BCB1645C70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633D6-B9B5-9549-B9BC-01733CEEE20B}" type="slidenum">
              <a:rPr lang="en-US" smtClean="0"/>
              <a:t>‹#›</a:t>
            </a:fld>
            <a:endParaRPr lang="en-US"/>
          </a:p>
        </p:txBody>
      </p:sp>
    </p:spTree>
    <p:extLst>
      <p:ext uri="{BB962C8B-B14F-4D97-AF65-F5344CB8AC3E}">
        <p14:creationId xmlns:p14="http://schemas.microsoft.com/office/powerpoint/2010/main" val="3144515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hyperlink" Target="https://www.youtube.com/playlist?list=PLNT8BTFvQYHLWc7EkqE0OYo1sRCuQwYzv"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youtube.com/channel/UCZDYWIWY1pMaGg4-iw3uz1w" TargetMode="External"/><Relationship Id="rId5" Type="http://schemas.openxmlformats.org/officeDocument/2006/relationships/hyperlink" Target="https://iloveallah.net/"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5.m4a"/><Relationship Id="rId7" Type="http://schemas.openxmlformats.org/officeDocument/2006/relationships/image" Target="../media/image9.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8.png"/><Relationship Id="rId5" Type="http://schemas.openxmlformats.org/officeDocument/2006/relationships/slideLayout" Target="../slideLayouts/slideLayout7.xml"/><Relationship Id="rId4" Type="http://schemas.openxmlformats.org/officeDocument/2006/relationships/audio" Target="../media/media15.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hyperlink" Target="https://iloveallah.net/happiness/"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iloveallah.net/happiness"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9.png"/><Relationship Id="rId4" Type="http://schemas.openxmlformats.org/officeDocument/2006/relationships/image" Target="../media/image18.em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hyperlink" Target="https://youtu.be/8LwXP7HrZlg"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iloveallah.net/" TargetMode="External"/><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hyperlink" Target="https://www.youtube.com/channel/UCZDYWIWY1pMaGg4-iw3uz1w" TargetMode="Externa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s://www.youtube.com/channel/UCZDYWIWY1pMaGg4-iw3uz1w" TargetMode="External"/><Relationship Id="rId5" Type="http://schemas.openxmlformats.org/officeDocument/2006/relationships/hyperlink" Target="https://iloveallah.net/" TargetMode="Externa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drawing&#10;&#10;Description automatically generated">
            <a:extLst>
              <a:ext uri="{FF2B5EF4-FFF2-40B4-BE49-F238E27FC236}">
                <a16:creationId xmlns:a16="http://schemas.microsoft.com/office/drawing/2014/main" id="{32EDEF81-DEBA-8A4C-A5EC-4395784AFB6F}"/>
              </a:ext>
            </a:extLst>
          </p:cNvPr>
          <p:cNvPicPr>
            <a:picLocks noChangeAspect="1"/>
          </p:cNvPicPr>
          <p:nvPr/>
        </p:nvPicPr>
        <p:blipFill>
          <a:blip r:embed="rId4"/>
          <a:stretch>
            <a:fillRect/>
          </a:stretch>
        </p:blipFill>
        <p:spPr>
          <a:xfrm>
            <a:off x="11232094" y="5966847"/>
            <a:ext cx="959906" cy="891153"/>
          </a:xfrm>
          <a:prstGeom prst="rect">
            <a:avLst/>
          </a:prstGeom>
        </p:spPr>
      </p:pic>
      <p:sp>
        <p:nvSpPr>
          <p:cNvPr id="9" name="Rectangle 8">
            <a:extLst>
              <a:ext uri="{FF2B5EF4-FFF2-40B4-BE49-F238E27FC236}">
                <a16:creationId xmlns:a16="http://schemas.microsoft.com/office/drawing/2014/main" id="{734A569E-E3DC-874E-B87C-1C3E603D5FD3}"/>
              </a:ext>
            </a:extLst>
          </p:cNvPr>
          <p:cNvSpPr/>
          <p:nvPr/>
        </p:nvSpPr>
        <p:spPr>
          <a:xfrm>
            <a:off x="510018" y="2748563"/>
            <a:ext cx="10722076" cy="3108543"/>
          </a:xfrm>
          <a:prstGeom prst="rect">
            <a:avLst/>
          </a:prstGeom>
        </p:spPr>
        <p:txBody>
          <a:bodyPr wrap="square">
            <a:spAutoFit/>
          </a:bodyPr>
          <a:lstStyle/>
          <a:p>
            <a:r>
              <a:rPr lang="en-US" sz="2800" dirty="0">
                <a:latin typeface="Algerian" pitchFamily="82" charset="77"/>
              </a:rPr>
              <a:t>Website:</a:t>
            </a:r>
          </a:p>
          <a:p>
            <a:r>
              <a:rPr lang="en-US" sz="2800" dirty="0">
                <a:latin typeface="Algerian" pitchFamily="82" charset="77"/>
                <a:hlinkClick r:id="rId5"/>
              </a:rPr>
              <a:t>https://iloveallah.net</a:t>
            </a:r>
            <a:endParaRPr lang="en-US" sz="2800" dirty="0">
              <a:latin typeface="Algerian" pitchFamily="82" charset="77"/>
            </a:endParaRPr>
          </a:p>
          <a:p>
            <a:r>
              <a:rPr lang="en-US" sz="2800" dirty="0">
                <a:latin typeface="Algerian" pitchFamily="82" charset="77"/>
              </a:rPr>
              <a:t>YouTube Channel:</a:t>
            </a:r>
          </a:p>
          <a:p>
            <a:r>
              <a:rPr lang="en-US" sz="2800" dirty="0">
                <a:hlinkClick r:id="rId6"/>
              </a:rPr>
              <a:t>https://www.youtube.com/channel/UCZDYWIWY1pMaGg4-iw3uz1w</a:t>
            </a:r>
            <a:endParaRPr lang="en-US" sz="2800" dirty="0"/>
          </a:p>
          <a:p>
            <a:r>
              <a:rPr lang="en-US" sz="2800" dirty="0">
                <a:latin typeface="Algerian" pitchFamily="82" charset="77"/>
              </a:rPr>
              <a:t>YouTube Playlist:</a:t>
            </a:r>
          </a:p>
          <a:p>
            <a:r>
              <a:rPr lang="en-US" sz="2800" dirty="0">
                <a:hlinkClick r:id="rId7"/>
              </a:rPr>
              <a:t>https://www.youtube.com/playlist?list=PLNT8BTFvQYHLWc7EkqE0OYo1sRCuQwYzv</a:t>
            </a:r>
            <a:r>
              <a:rPr lang="en-US" sz="2800" dirty="0"/>
              <a:t> </a:t>
            </a:r>
          </a:p>
        </p:txBody>
      </p:sp>
      <p:sp>
        <p:nvSpPr>
          <p:cNvPr id="10" name="Title 1">
            <a:extLst>
              <a:ext uri="{FF2B5EF4-FFF2-40B4-BE49-F238E27FC236}">
                <a16:creationId xmlns:a16="http://schemas.microsoft.com/office/drawing/2014/main" id="{B3DADB8D-7450-1E48-B2D0-22C224C7C9C9}"/>
              </a:ext>
            </a:extLst>
          </p:cNvPr>
          <p:cNvSpPr txBox="1">
            <a:spLocks/>
          </p:cNvSpPr>
          <p:nvPr/>
        </p:nvSpPr>
        <p:spPr>
          <a:xfrm>
            <a:off x="510018" y="857433"/>
            <a:ext cx="11171964" cy="23876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 dirty="0"/>
              <a:t>خطوات</a:t>
            </a:r>
            <a:r>
              <a:rPr lang="ar" b="1" cap="all" dirty="0"/>
              <a:t> عملية</a:t>
            </a:r>
            <a:r>
              <a:rPr lang="ar" dirty="0"/>
              <a:t> للسعادة</a:t>
            </a:r>
            <a:br>
              <a:rPr lang="en-US" dirty="0"/>
            </a:br>
            <a:r>
              <a:rPr lang="en-US" dirty="0"/>
              <a:t>Practical Steps to happiness</a:t>
            </a:r>
            <a:br>
              <a:rPr lang="en-US" dirty="0"/>
            </a:br>
            <a:endParaRPr lang="en-US" dirty="0"/>
          </a:p>
        </p:txBody>
      </p:sp>
      <p:pic>
        <p:nvPicPr>
          <p:cNvPr id="16" name="Audio 15">
            <a:hlinkClick r:id="" action="ppaction://media"/>
            <a:extLst>
              <a:ext uri="{FF2B5EF4-FFF2-40B4-BE49-F238E27FC236}">
                <a16:creationId xmlns:a16="http://schemas.microsoft.com/office/drawing/2014/main" id="{B726BB8B-4F3C-3F41-938C-FDB66C362FD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38233625"/>
      </p:ext>
    </p:extLst>
  </p:cSld>
  <p:clrMapOvr>
    <a:masterClrMapping/>
  </p:clrMapOvr>
  <mc:AlternateContent xmlns:mc="http://schemas.openxmlformats.org/markup-compatibility/2006">
    <mc:Choice xmlns:p14="http://schemas.microsoft.com/office/powerpoint/2010/main" Requires="p14">
      <p:transition spd="slow" p14:dur="2000" advTm="15162"/>
    </mc:Choice>
    <mc:Fallback>
      <p:transition spd="slow" advTm="15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9877" y="1683918"/>
            <a:ext cx="11384923" cy="2246769"/>
          </a:xfrm>
          <a:prstGeom prst="rect">
            <a:avLst/>
          </a:prstGeom>
        </p:spPr>
        <p:txBody>
          <a:bodyPr wrap="square">
            <a:spAutoFit/>
          </a:bodyPr>
          <a:lstStyle/>
          <a:p>
            <a:pPr lvl="1"/>
            <a:r>
              <a:rPr lang="en-US" sz="2800" dirty="0"/>
              <a:t>The imagination of people led them to something that will fulfill their wishes. </a:t>
            </a:r>
          </a:p>
          <a:p>
            <a:pPr lvl="1"/>
            <a:endParaRPr lang="en-US" sz="2800" dirty="0"/>
          </a:p>
          <a:p>
            <a:pPr lvl="1"/>
            <a:endParaRPr lang="en-US" sz="2800" dirty="0"/>
          </a:p>
          <a:p>
            <a:pPr lvl="1"/>
            <a:endParaRPr lang="en-US" sz="2800" dirty="0"/>
          </a:p>
        </p:txBody>
      </p:sp>
      <p:pic>
        <p:nvPicPr>
          <p:cNvPr id="4" name="Picture 3">
            <a:extLst>
              <a:ext uri="{FF2B5EF4-FFF2-40B4-BE49-F238E27FC236}">
                <a16:creationId xmlns:a16="http://schemas.microsoft.com/office/drawing/2014/main" id="{35C53FD1-F0EA-DC48-973A-41063C3A2454}"/>
              </a:ext>
            </a:extLst>
          </p:cNvPr>
          <p:cNvPicPr>
            <a:picLocks noChangeAspect="1"/>
          </p:cNvPicPr>
          <p:nvPr/>
        </p:nvPicPr>
        <p:blipFill>
          <a:blip r:embed="rId5"/>
          <a:stretch>
            <a:fillRect/>
          </a:stretch>
        </p:blipFill>
        <p:spPr>
          <a:xfrm>
            <a:off x="5372968" y="2186608"/>
            <a:ext cx="2526431" cy="4341191"/>
          </a:xfrm>
          <a:prstGeom prst="rect">
            <a:avLst/>
          </a:prstGeom>
        </p:spPr>
      </p:pic>
      <p:sp>
        <p:nvSpPr>
          <p:cNvPr id="6" name="Rectangle 5">
            <a:extLst>
              <a:ext uri="{FF2B5EF4-FFF2-40B4-BE49-F238E27FC236}">
                <a16:creationId xmlns:a16="http://schemas.microsoft.com/office/drawing/2014/main" id="{833D1B7B-7337-5F4F-8217-C20D43068556}"/>
              </a:ext>
            </a:extLst>
          </p:cNvPr>
          <p:cNvSpPr/>
          <p:nvPr/>
        </p:nvSpPr>
        <p:spPr>
          <a:xfrm>
            <a:off x="568743" y="3181906"/>
            <a:ext cx="389786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 Fake Genie</a:t>
            </a:r>
          </a:p>
        </p:txBody>
      </p:sp>
      <p:sp>
        <p:nvSpPr>
          <p:cNvPr id="7" name="Rectangle 6">
            <a:extLst>
              <a:ext uri="{FF2B5EF4-FFF2-40B4-BE49-F238E27FC236}">
                <a16:creationId xmlns:a16="http://schemas.microsoft.com/office/drawing/2014/main" id="{EAB8317F-1CFF-8F41-8991-74C69ABFB36F}"/>
              </a:ext>
            </a:extLst>
          </p:cNvPr>
          <p:cNvSpPr/>
          <p:nvPr/>
        </p:nvSpPr>
        <p:spPr>
          <a:xfrm>
            <a:off x="3449218" y="330201"/>
            <a:ext cx="5293564" cy="1323439"/>
          </a:xfrm>
          <a:prstGeom prst="rect">
            <a:avLst/>
          </a:prstGeom>
          <a:noFill/>
        </p:spPr>
        <p:txBody>
          <a:bodyPr wrap="none" lIns="91440" tIns="45720" rIns="91440" bIns="45720">
            <a:spAutoFit/>
          </a:bodyPr>
          <a:lstStyle/>
          <a:p>
            <a:pPr algn="ctr"/>
            <a:r>
              <a:rPr lang="en-US" sz="8000" b="1" cap="none" spc="0" dirty="0">
                <a:ln w="22225">
                  <a:solidFill>
                    <a:schemeClr val="tx1">
                      <a:lumMod val="75000"/>
                      <a:lumOff val="25000"/>
                    </a:schemeClr>
                  </a:solidFill>
                  <a:prstDash val="solid"/>
                </a:ln>
                <a:solidFill>
                  <a:schemeClr val="accent2">
                    <a:lumMod val="40000"/>
                    <a:lumOff val="60000"/>
                  </a:schemeClr>
                </a:solidFill>
                <a:effectLst>
                  <a:glow rad="101600">
                    <a:schemeClr val="accent4">
                      <a:satMod val="175000"/>
                      <a:alpha val="40000"/>
                    </a:schemeClr>
                  </a:glow>
                  <a:outerShdw blurRad="50800" dist="38100" dir="18900000" algn="bl" rotWithShape="0">
                    <a:prstClr val="black">
                      <a:alpha val="40000"/>
                    </a:prstClr>
                  </a:outerShdw>
                  <a:reflection blurRad="6350" stA="55000" endA="300" endPos="45500" dir="5400000" sy="-100000" algn="bl" rotWithShape="0"/>
                </a:effectLst>
              </a:rPr>
              <a:t>Imagination</a:t>
            </a:r>
          </a:p>
        </p:txBody>
      </p:sp>
      <p:pic>
        <p:nvPicPr>
          <p:cNvPr id="3" name="Audio 2">
            <a:hlinkClick r:id="" action="ppaction://media"/>
            <a:extLst>
              <a:ext uri="{FF2B5EF4-FFF2-40B4-BE49-F238E27FC236}">
                <a16:creationId xmlns:a16="http://schemas.microsoft.com/office/drawing/2014/main" id="{5F33EE8A-8F2B-9141-BCE0-21650F2E2BA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282772325"/>
      </p:ext>
    </p:extLst>
  </p:cSld>
  <p:clrMapOvr>
    <a:masterClrMapping/>
  </p:clrMapOvr>
  <mc:AlternateContent xmlns:mc="http://schemas.openxmlformats.org/markup-compatibility/2006">
    <mc:Choice xmlns:p14="http://schemas.microsoft.com/office/powerpoint/2010/main" Requires="p14">
      <p:transition spd="slow" p14:dur="2000" advTm="15431"/>
    </mc:Choice>
    <mc:Fallback>
      <p:transition spd="slow" advTm="15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E50F58-BAD1-DD49-ADF5-D6CB1DBFC7C1}"/>
              </a:ext>
            </a:extLst>
          </p:cNvPr>
          <p:cNvPicPr>
            <a:picLocks noChangeAspect="1"/>
          </p:cNvPicPr>
          <p:nvPr/>
        </p:nvPicPr>
        <p:blipFill>
          <a:blip r:embed="rId5"/>
          <a:stretch>
            <a:fillRect/>
          </a:stretch>
        </p:blipFill>
        <p:spPr>
          <a:xfrm>
            <a:off x="3256853" y="2089299"/>
            <a:ext cx="3957069" cy="4115352"/>
          </a:xfrm>
          <a:prstGeom prst="rect">
            <a:avLst/>
          </a:prstGeom>
        </p:spPr>
      </p:pic>
      <p:sp>
        <p:nvSpPr>
          <p:cNvPr id="5" name="Rectangle 4">
            <a:extLst>
              <a:ext uri="{FF2B5EF4-FFF2-40B4-BE49-F238E27FC236}">
                <a16:creationId xmlns:a16="http://schemas.microsoft.com/office/drawing/2014/main" id="{E8C977F0-5517-1E4D-891B-5D9E87B4C113}"/>
              </a:ext>
            </a:extLst>
          </p:cNvPr>
          <p:cNvSpPr/>
          <p:nvPr/>
        </p:nvSpPr>
        <p:spPr>
          <a:xfrm>
            <a:off x="6096000" y="4733412"/>
            <a:ext cx="521553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Or A Magic Wand</a:t>
            </a:r>
          </a:p>
        </p:txBody>
      </p:sp>
      <p:sp>
        <p:nvSpPr>
          <p:cNvPr id="6" name="Rectangle 5">
            <a:extLst>
              <a:ext uri="{FF2B5EF4-FFF2-40B4-BE49-F238E27FC236}">
                <a16:creationId xmlns:a16="http://schemas.microsoft.com/office/drawing/2014/main" id="{CBEC93F9-8928-364B-B110-2CDB07C22D9B}"/>
              </a:ext>
            </a:extLst>
          </p:cNvPr>
          <p:cNvSpPr/>
          <p:nvPr/>
        </p:nvSpPr>
        <p:spPr>
          <a:xfrm>
            <a:off x="349877" y="1683918"/>
            <a:ext cx="11384923" cy="2246769"/>
          </a:xfrm>
          <a:prstGeom prst="rect">
            <a:avLst/>
          </a:prstGeom>
        </p:spPr>
        <p:txBody>
          <a:bodyPr wrap="square">
            <a:spAutoFit/>
          </a:bodyPr>
          <a:lstStyle/>
          <a:p>
            <a:pPr lvl="1"/>
            <a:r>
              <a:rPr lang="en-US" sz="2800" dirty="0"/>
              <a:t>The imagination of people led them to something that will fulfill their wishes. </a:t>
            </a:r>
          </a:p>
          <a:p>
            <a:pPr lvl="1"/>
            <a:endParaRPr lang="en-US" sz="2800" dirty="0"/>
          </a:p>
          <a:p>
            <a:pPr lvl="1"/>
            <a:endParaRPr lang="en-US" sz="2800" dirty="0"/>
          </a:p>
          <a:p>
            <a:pPr lvl="1"/>
            <a:endParaRPr lang="en-US" sz="2800" dirty="0"/>
          </a:p>
        </p:txBody>
      </p:sp>
      <p:sp>
        <p:nvSpPr>
          <p:cNvPr id="7" name="Rectangle 6">
            <a:extLst>
              <a:ext uri="{FF2B5EF4-FFF2-40B4-BE49-F238E27FC236}">
                <a16:creationId xmlns:a16="http://schemas.microsoft.com/office/drawing/2014/main" id="{95F32CB2-1C7A-4044-9051-E003E09B8BE4}"/>
              </a:ext>
            </a:extLst>
          </p:cNvPr>
          <p:cNvSpPr/>
          <p:nvPr/>
        </p:nvSpPr>
        <p:spPr>
          <a:xfrm>
            <a:off x="3449218" y="330201"/>
            <a:ext cx="5293564" cy="1323439"/>
          </a:xfrm>
          <a:prstGeom prst="rect">
            <a:avLst/>
          </a:prstGeom>
          <a:noFill/>
        </p:spPr>
        <p:txBody>
          <a:bodyPr wrap="none" lIns="91440" tIns="45720" rIns="91440" bIns="45720">
            <a:spAutoFit/>
          </a:bodyPr>
          <a:lstStyle/>
          <a:p>
            <a:pPr algn="ctr"/>
            <a:r>
              <a:rPr lang="en-US" sz="8000" b="1" cap="none" spc="0" dirty="0">
                <a:ln w="22225">
                  <a:solidFill>
                    <a:schemeClr val="tx1">
                      <a:lumMod val="75000"/>
                      <a:lumOff val="25000"/>
                    </a:schemeClr>
                  </a:solidFill>
                  <a:prstDash val="solid"/>
                </a:ln>
                <a:solidFill>
                  <a:schemeClr val="accent2">
                    <a:lumMod val="40000"/>
                    <a:lumOff val="60000"/>
                  </a:schemeClr>
                </a:solidFill>
                <a:effectLst>
                  <a:glow rad="101600">
                    <a:schemeClr val="accent4">
                      <a:satMod val="175000"/>
                      <a:alpha val="40000"/>
                    </a:schemeClr>
                  </a:glow>
                  <a:outerShdw blurRad="50800" dist="38100" dir="18900000" algn="bl" rotWithShape="0">
                    <a:prstClr val="black">
                      <a:alpha val="40000"/>
                    </a:prstClr>
                  </a:outerShdw>
                  <a:reflection blurRad="6350" stA="55000" endA="300" endPos="45500" dir="5400000" sy="-100000" algn="bl" rotWithShape="0"/>
                </a:effectLst>
              </a:rPr>
              <a:t>Imagination</a:t>
            </a:r>
          </a:p>
        </p:txBody>
      </p:sp>
      <p:pic>
        <p:nvPicPr>
          <p:cNvPr id="2" name="Audio 1">
            <a:hlinkClick r:id="" action="ppaction://media"/>
            <a:extLst>
              <a:ext uri="{FF2B5EF4-FFF2-40B4-BE49-F238E27FC236}">
                <a16:creationId xmlns:a16="http://schemas.microsoft.com/office/drawing/2014/main" id="{72508C3C-E9DD-A040-BDF0-2D26C7319C7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353419920"/>
      </p:ext>
    </p:extLst>
  </p:cSld>
  <p:clrMapOvr>
    <a:masterClrMapping/>
  </p:clrMapOvr>
  <mc:AlternateContent xmlns:mc="http://schemas.openxmlformats.org/markup-compatibility/2006">
    <mc:Choice xmlns:p14="http://schemas.microsoft.com/office/powerpoint/2010/main" Requires="p14">
      <p:transition spd="slow" p14:dur="2000" advTm="8348"/>
    </mc:Choice>
    <mc:Fallback>
      <p:transition spd="slow" advTm="8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3"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2124" y="965915"/>
            <a:ext cx="11384923" cy="4770537"/>
          </a:xfrm>
          <a:prstGeom prst="rect">
            <a:avLst/>
          </a:prstGeom>
        </p:spPr>
        <p:txBody>
          <a:bodyPr wrap="square">
            <a:spAutoFit/>
          </a:bodyPr>
          <a:lstStyle/>
          <a:p>
            <a:r>
              <a:rPr lang="en-US" sz="3600" dirty="0"/>
              <a:t>even their imaginations were limited. They could not imagine unlimited wishes fulfiller. They usually imagine a genie to give three wishes and the Max I have seen in the Egyptian movies were seven wishes.</a:t>
            </a:r>
          </a:p>
          <a:p>
            <a:pPr lvl="1"/>
            <a:endParaRPr lang="en-US" sz="2800" dirty="0"/>
          </a:p>
          <a:p>
            <a:pPr lvl="1"/>
            <a:r>
              <a:rPr lang="en-US" sz="4400" dirty="0"/>
              <a:t>What they did not know that we have a better from their fake genie. We have the </a:t>
            </a:r>
          </a:p>
          <a:p>
            <a:pPr lvl="1"/>
            <a:r>
              <a:rPr lang="en-US" sz="4400" b="1" dirty="0">
                <a:solidFill>
                  <a:srgbClr val="FF0000"/>
                </a:solidFill>
              </a:rPr>
              <a:t>unlimited wishes.</a:t>
            </a:r>
          </a:p>
        </p:txBody>
      </p:sp>
      <p:pic>
        <p:nvPicPr>
          <p:cNvPr id="3" name="Audio 2">
            <a:hlinkClick r:id="" action="ppaction://media"/>
            <a:extLst>
              <a:ext uri="{FF2B5EF4-FFF2-40B4-BE49-F238E27FC236}">
                <a16:creationId xmlns:a16="http://schemas.microsoft.com/office/drawing/2014/main" id="{EF67248E-365F-024C-A30C-1DC0DC3F26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99123394"/>
      </p:ext>
    </p:extLst>
  </p:cSld>
  <p:clrMapOvr>
    <a:masterClrMapping/>
  </p:clrMapOvr>
  <mc:AlternateContent xmlns:mc="http://schemas.openxmlformats.org/markup-compatibility/2006">
    <mc:Choice xmlns:p14="http://schemas.microsoft.com/office/powerpoint/2010/main" Requires="p14">
      <p:transition spd="slow" p14:dur="2000" advTm="16123"/>
    </mc:Choice>
    <mc:Fallback>
      <p:transition spd="slow" advTm="16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67615" y="309093"/>
            <a:ext cx="10703048" cy="6040192"/>
          </a:xfrm>
          <a:prstGeom prst="rect">
            <a:avLst/>
          </a:prstGeom>
        </p:spPr>
      </p:pic>
      <p:pic>
        <p:nvPicPr>
          <p:cNvPr id="3" name="Audio 2">
            <a:hlinkClick r:id="" action="ppaction://media"/>
            <a:extLst>
              <a:ext uri="{FF2B5EF4-FFF2-40B4-BE49-F238E27FC236}">
                <a16:creationId xmlns:a16="http://schemas.microsoft.com/office/drawing/2014/main" id="{A34CCCDF-B53B-2342-B6BB-30BCF3808F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84243773"/>
      </p:ext>
    </p:extLst>
  </p:cSld>
  <p:clrMapOvr>
    <a:masterClrMapping/>
  </p:clrMapOvr>
  <mc:AlternateContent xmlns:mc="http://schemas.openxmlformats.org/markup-compatibility/2006">
    <mc:Choice xmlns:p14="http://schemas.microsoft.com/office/powerpoint/2010/main" Requires="p14">
      <p:transition spd="slow" p14:dur="2000" advTm="36634"/>
    </mc:Choice>
    <mc:Fallback>
      <p:transition spd="slow" advTm="36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1751527" y="213599"/>
            <a:ext cx="8628845" cy="638632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4" name="Audio 3">
            <a:hlinkClick r:id="" action="ppaction://media"/>
            <a:extLst>
              <a:ext uri="{FF2B5EF4-FFF2-40B4-BE49-F238E27FC236}">
                <a16:creationId xmlns:a16="http://schemas.microsoft.com/office/drawing/2014/main" id="{C092FE3A-9BFD-F64F-8452-0A0D8FF3C84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95097337"/>
      </p:ext>
    </p:extLst>
  </p:cSld>
  <p:clrMapOvr>
    <a:masterClrMapping/>
  </p:clrMapOvr>
  <mc:AlternateContent xmlns:mc="http://schemas.openxmlformats.org/markup-compatibility/2006">
    <mc:Choice xmlns:p14="http://schemas.microsoft.com/office/powerpoint/2010/main" Requires="p14">
      <p:transition spd="slow" p14:dur="2000" advTm="27936"/>
    </mc:Choice>
    <mc:Fallback>
      <p:transition spd="slow" advTm="27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27087" y="953037"/>
            <a:ext cx="11036443" cy="4906850"/>
          </a:xfrm>
          <a:prstGeom prst="rect">
            <a:avLst/>
          </a:prstGeom>
        </p:spPr>
      </p:pic>
      <p:pic>
        <p:nvPicPr>
          <p:cNvPr id="3" name="Audio 2">
            <a:hlinkClick r:id="" action="ppaction://media"/>
            <a:extLst>
              <a:ext uri="{FF2B5EF4-FFF2-40B4-BE49-F238E27FC236}">
                <a16:creationId xmlns:a16="http://schemas.microsoft.com/office/drawing/2014/main" id="{378EE07B-F69D-FF46-8163-9860502FDA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46405680"/>
      </p:ext>
    </p:extLst>
  </p:cSld>
  <p:clrMapOvr>
    <a:masterClrMapping/>
  </p:clrMapOvr>
  <mc:AlternateContent xmlns:mc="http://schemas.openxmlformats.org/markup-compatibility/2006">
    <mc:Choice xmlns:p14="http://schemas.microsoft.com/office/powerpoint/2010/main" Requires="p14">
      <p:transition spd="slow" p14:dur="2000" advTm="86876"/>
    </mc:Choice>
    <mc:Fallback>
      <p:transition spd="slow" advTm="86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657" y="649356"/>
            <a:ext cx="11872686" cy="4031873"/>
          </a:xfrm>
          <a:prstGeom prst="rect">
            <a:avLst/>
          </a:prstGeom>
        </p:spPr>
        <p:txBody>
          <a:bodyPr wrap="square">
            <a:spAutoFit/>
          </a:bodyPr>
          <a:lstStyle/>
          <a:p>
            <a:r>
              <a:rPr lang="en-US" sz="3200" dirty="0"/>
              <a:t>According to a hadith of the Prophet (SAW):</a:t>
            </a:r>
          </a:p>
          <a:p>
            <a:r>
              <a:rPr lang="en-US" sz="3200" dirty="0"/>
              <a:t>“There is no Muslim who calls upon his Lord with a </a:t>
            </a:r>
            <a:r>
              <a:rPr lang="en-US" sz="3200" dirty="0" err="1"/>
              <a:t>duaa</a:t>
            </a:r>
            <a:r>
              <a:rPr lang="en-US" sz="3200" dirty="0"/>
              <a:t> in which there is no sin or severing of family ties, but Allah will give him one of three things: Either </a:t>
            </a:r>
            <a:r>
              <a:rPr lang="en-US" sz="3200" u="sng" dirty="0"/>
              <a:t>He will answer his prayer quickly, or He will store (the reward for) it in the Hereafter, or He will divert an equivalent evil away from him</a:t>
            </a:r>
            <a:r>
              <a:rPr lang="en-US" sz="3200" dirty="0"/>
              <a:t>.” They said: “We will say more </a:t>
            </a:r>
            <a:r>
              <a:rPr lang="en-US" sz="3200" dirty="0" err="1"/>
              <a:t>duaa</a:t>
            </a:r>
            <a:r>
              <a:rPr lang="en-US" sz="3200" dirty="0"/>
              <a:t>.” He said: “Allah’s bounty is greater.” [Narrated by Ahmad, 10749; Al-</a:t>
            </a:r>
            <a:r>
              <a:rPr lang="en-US" sz="3200" dirty="0" err="1"/>
              <a:t>Tirmidhi</a:t>
            </a:r>
            <a:r>
              <a:rPr lang="en-US" sz="3200" dirty="0"/>
              <a:t>, 3573. Classed as </a:t>
            </a:r>
            <a:r>
              <a:rPr lang="en-US" sz="3200" dirty="0" err="1"/>
              <a:t>Saheeh</a:t>
            </a:r>
            <a:r>
              <a:rPr lang="en-US" sz="3200" dirty="0"/>
              <a:t> by Al-</a:t>
            </a:r>
            <a:r>
              <a:rPr lang="en-US" sz="3200" dirty="0" err="1"/>
              <a:t>Albaani</a:t>
            </a:r>
            <a:r>
              <a:rPr lang="en-US" sz="3200" dirty="0"/>
              <a:t> in </a:t>
            </a:r>
            <a:r>
              <a:rPr lang="en-US" sz="3200" dirty="0" err="1"/>
              <a:t>Mishkaat</a:t>
            </a:r>
            <a:r>
              <a:rPr lang="en-US" sz="3200" dirty="0"/>
              <a:t> Al-</a:t>
            </a:r>
            <a:r>
              <a:rPr lang="en-US" sz="3200" dirty="0" err="1"/>
              <a:t>Masaabeeh</a:t>
            </a:r>
            <a:r>
              <a:rPr lang="en-US" sz="3200" dirty="0"/>
              <a:t>, 2199]</a:t>
            </a:r>
          </a:p>
        </p:txBody>
      </p:sp>
      <p:sp>
        <p:nvSpPr>
          <p:cNvPr id="3" name="Rectangle 2"/>
          <p:cNvSpPr/>
          <p:nvPr/>
        </p:nvSpPr>
        <p:spPr>
          <a:xfrm>
            <a:off x="203201" y="5094513"/>
            <a:ext cx="11872685" cy="1569660"/>
          </a:xfrm>
          <a:prstGeom prst="rect">
            <a:avLst/>
          </a:prstGeom>
        </p:spPr>
        <p:txBody>
          <a:bodyPr wrap="square">
            <a:spAutoFit/>
          </a:bodyPr>
          <a:lstStyle/>
          <a:p>
            <a:pPr algn="r" rtl="1"/>
            <a:r>
              <a:rPr lang="ar-EG" sz="3200" dirty="0"/>
              <a:t>ما من مسلم يدعو الله بدعوة ليس فيها إثم ولا قطيعة رحم إلا أعطاه الله بها إحدى ثلاث: إما أن تعجل له دعوته، وإما أن </a:t>
            </a:r>
            <a:r>
              <a:rPr lang="ar-EG" sz="3200" dirty="0" err="1"/>
              <a:t>يدخرها</a:t>
            </a:r>
            <a:r>
              <a:rPr lang="ar-EG" sz="3200" dirty="0"/>
              <a:t> له في الآخرة، وإما أن يصرف عنه من السوء مثلها </a:t>
            </a:r>
            <a:endParaRPr lang="en-US" sz="3200" dirty="0"/>
          </a:p>
        </p:txBody>
      </p:sp>
      <p:pic>
        <p:nvPicPr>
          <p:cNvPr id="4" name="Audio 3">
            <a:hlinkClick r:id="" action="ppaction://media"/>
            <a:extLst>
              <a:ext uri="{FF2B5EF4-FFF2-40B4-BE49-F238E27FC236}">
                <a16:creationId xmlns:a16="http://schemas.microsoft.com/office/drawing/2014/main" id="{5602A7DF-FA29-CB43-AD62-1818AFDBDF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60212588"/>
      </p:ext>
    </p:extLst>
  </p:cSld>
  <p:clrMapOvr>
    <a:masterClrMapping/>
  </p:clrMapOvr>
  <mc:AlternateContent xmlns:mc="http://schemas.openxmlformats.org/markup-compatibility/2006">
    <mc:Choice xmlns:p14="http://schemas.microsoft.com/office/powerpoint/2010/main" Requires="p14">
      <p:transition spd="slow" p14:dur="2000" advTm="38850"/>
    </mc:Choice>
    <mc:Fallback>
      <p:transition spd="slow" advTm="38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418237"/>
            <a:ext cx="11350171" cy="2154436"/>
          </a:xfrm>
          <a:prstGeom prst="rect">
            <a:avLst/>
          </a:prstGeom>
        </p:spPr>
        <p:txBody>
          <a:bodyPr wrap="square">
            <a:spAutoFit/>
          </a:bodyPr>
          <a:lstStyle/>
          <a:p>
            <a:pPr algn="r" rtl="1"/>
            <a:r>
              <a:rPr lang="ar-EG" sz="4000" dirty="0"/>
              <a:t>إنَّ ربَّكم حَييٌّ كريمٌ يستَحي مِن عبدِهِ إذا رفعَ يدَيهِ إليهِ بدعوَةٍ أن يرُدَّهُما صِفرًا ليسَ فيهما شيءٌ</a:t>
            </a:r>
          </a:p>
          <a:p>
            <a:pPr algn="r" rtl="1"/>
            <a:endParaRPr lang="ar-EG" dirty="0"/>
          </a:p>
          <a:p>
            <a:pPr algn="r" rtl="1"/>
            <a:r>
              <a:rPr lang="ar-EG" dirty="0"/>
              <a:t>الراوي:  سلمان الفارسي المحدث: الألباني  - المصدر: مختصر العلو - الصفحة أو الرقم: 37</a:t>
            </a:r>
          </a:p>
          <a:p>
            <a:pPr algn="r" rtl="1"/>
            <a:r>
              <a:rPr lang="ar-EG" dirty="0"/>
              <a:t>خلاصة حكم المحدث: </a:t>
            </a:r>
            <a:r>
              <a:rPr lang="ar-EG" dirty="0">
                <a:solidFill>
                  <a:srgbClr val="FF0000"/>
                </a:solidFill>
              </a:rPr>
              <a:t>صحيح </a:t>
            </a:r>
            <a:endParaRPr lang="en-US" dirty="0">
              <a:solidFill>
                <a:srgbClr val="FF0000"/>
              </a:solidFill>
            </a:endParaRPr>
          </a:p>
        </p:txBody>
      </p:sp>
      <p:sp>
        <p:nvSpPr>
          <p:cNvPr id="3" name="Rectangle 2"/>
          <p:cNvSpPr/>
          <p:nvPr/>
        </p:nvSpPr>
        <p:spPr>
          <a:xfrm>
            <a:off x="304800" y="3286648"/>
            <a:ext cx="11698514" cy="3046988"/>
          </a:xfrm>
          <a:prstGeom prst="rect">
            <a:avLst/>
          </a:prstGeom>
        </p:spPr>
        <p:txBody>
          <a:bodyPr wrap="square">
            <a:spAutoFit/>
          </a:bodyPr>
          <a:lstStyle/>
          <a:p>
            <a:r>
              <a:rPr lang="en-US" sz="4800" dirty="0"/>
              <a:t>“Surely Allah is </a:t>
            </a:r>
            <a:r>
              <a:rPr lang="en-US" sz="4800" dirty="0" err="1"/>
              <a:t>Hayyee</a:t>
            </a:r>
            <a:r>
              <a:rPr lang="en-US" sz="4800" dirty="0"/>
              <a:t>, and He loves to conceal the shortcomings of His slaves. If His slave raises his hands, He does not let him go empty handed.”</a:t>
            </a:r>
          </a:p>
        </p:txBody>
      </p:sp>
      <p:pic>
        <p:nvPicPr>
          <p:cNvPr id="4" name="Audio 3">
            <a:hlinkClick r:id="" action="ppaction://media"/>
            <a:extLst>
              <a:ext uri="{FF2B5EF4-FFF2-40B4-BE49-F238E27FC236}">
                <a16:creationId xmlns:a16="http://schemas.microsoft.com/office/drawing/2014/main" id="{DD1250BC-79AC-1E41-B65B-9B9001C5A3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50105577"/>
      </p:ext>
    </p:extLst>
  </p:cSld>
  <p:clrMapOvr>
    <a:masterClrMapping/>
  </p:clrMapOvr>
  <mc:AlternateContent xmlns:mc="http://schemas.openxmlformats.org/markup-compatibility/2006">
    <mc:Choice xmlns:p14="http://schemas.microsoft.com/office/powerpoint/2010/main" Requires="p14">
      <p:transition spd="slow" p14:dur="2000" advTm="25717"/>
    </mc:Choice>
    <mc:Fallback>
      <p:transition spd="slow" advTm="25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52601"/>
            <a:ext cx="11945256" cy="1600438"/>
          </a:xfrm>
          <a:prstGeom prst="rect">
            <a:avLst/>
          </a:prstGeom>
        </p:spPr>
        <p:txBody>
          <a:bodyPr wrap="square">
            <a:spAutoFit/>
          </a:bodyPr>
          <a:lstStyle/>
          <a:p>
            <a:pPr algn="r" rtl="1"/>
            <a:r>
              <a:rPr lang="ar-EG" sz="4400" dirty="0"/>
              <a:t>لا يردُّ القضاءَ إلا الدعاءُ، و لا يزيدُ في العمرِ إلا البرُّ</a:t>
            </a:r>
          </a:p>
          <a:p>
            <a:pPr algn="r" rtl="1"/>
            <a:endParaRPr lang="ar-EG" dirty="0"/>
          </a:p>
          <a:p>
            <a:pPr algn="r" rtl="1"/>
            <a:r>
              <a:rPr lang="ar-EG" dirty="0"/>
              <a:t>الراوي:  سلمان الفارسي المحدث: السيوطي  - المصدر: الجامع الصغير - الصفحة أو الرقم: 9968</a:t>
            </a:r>
          </a:p>
          <a:p>
            <a:pPr algn="r" rtl="1"/>
            <a:r>
              <a:rPr lang="ar-EG" dirty="0"/>
              <a:t>خلاصة حكم المحدث: صحيح </a:t>
            </a:r>
            <a:endParaRPr lang="en-US" dirty="0"/>
          </a:p>
        </p:txBody>
      </p:sp>
      <p:sp>
        <p:nvSpPr>
          <p:cNvPr id="3" name="TextBox 2"/>
          <p:cNvSpPr txBox="1"/>
          <p:nvPr/>
        </p:nvSpPr>
        <p:spPr>
          <a:xfrm>
            <a:off x="480811" y="2653039"/>
            <a:ext cx="11230378" cy="3816429"/>
          </a:xfrm>
          <a:prstGeom prst="rect">
            <a:avLst/>
          </a:prstGeom>
          <a:noFill/>
        </p:spPr>
        <p:txBody>
          <a:bodyPr wrap="square" rtlCol="0">
            <a:spAutoFit/>
          </a:bodyPr>
          <a:lstStyle/>
          <a:p>
            <a:r>
              <a:rPr lang="en-US" sz="5400" dirty="0"/>
              <a:t>Nothi</a:t>
            </a:r>
            <a:r>
              <a:rPr lang="en-US" sz="6000" dirty="0"/>
              <a:t>ng </a:t>
            </a:r>
            <a:r>
              <a:rPr lang="en-US" sz="6600" dirty="0"/>
              <a:t>can divert what was written fo</a:t>
            </a:r>
            <a:r>
              <a:rPr lang="en-US" sz="7200" dirty="0"/>
              <a:t>r y</a:t>
            </a:r>
            <a:r>
              <a:rPr lang="en-US" sz="8000" dirty="0"/>
              <a:t>ou, e</a:t>
            </a:r>
            <a:r>
              <a:rPr lang="en-US" sz="8800" dirty="0"/>
              <a:t>xcept </a:t>
            </a:r>
            <a:r>
              <a:rPr lang="en-US" sz="8800" dirty="0" err="1"/>
              <a:t>Duaa</a:t>
            </a:r>
            <a:endParaRPr lang="en-US" sz="5400" dirty="0"/>
          </a:p>
        </p:txBody>
      </p:sp>
      <p:pic>
        <p:nvPicPr>
          <p:cNvPr id="4" name="Audio 3">
            <a:hlinkClick r:id="" action="ppaction://media"/>
            <a:extLst>
              <a:ext uri="{FF2B5EF4-FFF2-40B4-BE49-F238E27FC236}">
                <a16:creationId xmlns:a16="http://schemas.microsoft.com/office/drawing/2014/main" id="{3E3CB534-CF06-E342-9641-F3F621B109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99087944"/>
      </p:ext>
    </p:extLst>
  </p:cSld>
  <p:clrMapOvr>
    <a:masterClrMapping/>
  </p:clrMapOvr>
  <mc:AlternateContent xmlns:mc="http://schemas.openxmlformats.org/markup-compatibility/2006">
    <mc:Choice xmlns:p14="http://schemas.microsoft.com/office/powerpoint/2010/main" Requires="p14">
      <p:transition spd="slow" p14:dur="2000" advTm="63867"/>
    </mc:Choice>
    <mc:Fallback>
      <p:transition spd="slow" advTm="63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3753" y="577840"/>
            <a:ext cx="11510682" cy="5509200"/>
          </a:xfrm>
          <a:prstGeom prst="rect">
            <a:avLst/>
          </a:prstGeom>
        </p:spPr>
        <p:txBody>
          <a:bodyPr wrap="square">
            <a:spAutoFit/>
          </a:bodyPr>
          <a:lstStyle/>
          <a:p>
            <a:r>
              <a:rPr lang="en-US" sz="3200" dirty="0"/>
              <a:t>Who is going to help us but Allah? </a:t>
            </a:r>
          </a:p>
          <a:p>
            <a:r>
              <a:rPr lang="en-US" sz="3200" dirty="0"/>
              <a:t>Have you ever seen a poor man asking another poor man for money?</a:t>
            </a:r>
          </a:p>
          <a:p>
            <a:endParaRPr lang="en-US" sz="3200" dirty="0"/>
          </a:p>
          <a:p>
            <a:r>
              <a:rPr lang="en-US" sz="3200" dirty="0"/>
              <a:t>According to the Hadith </a:t>
            </a:r>
            <a:r>
              <a:rPr lang="en-US" sz="3200" dirty="0" err="1"/>
              <a:t>Kodosy</a:t>
            </a:r>
            <a:r>
              <a:rPr lang="en-US" sz="3200" dirty="0"/>
              <a:t>:</a:t>
            </a:r>
          </a:p>
          <a:p>
            <a:r>
              <a:rPr lang="en-US" sz="3200" dirty="0"/>
              <a:t>Allah (s) said: You are all lost except those I guided. So ask me guidance and I will guide </a:t>
            </a:r>
            <a:r>
              <a:rPr lang="en-US" sz="3200" dirty="0" err="1"/>
              <a:t>you.You</a:t>
            </a:r>
            <a:r>
              <a:rPr lang="en-US" sz="3200" dirty="0"/>
              <a:t> are all naked except those I gave cloth. </a:t>
            </a:r>
          </a:p>
          <a:p>
            <a:endParaRPr lang="en-US" sz="3200" dirty="0"/>
          </a:p>
          <a:p>
            <a:r>
              <a:rPr lang="en-US" sz="3200" dirty="0"/>
              <a:t>If the whole world asked Allah (S) on the same time and he granted every one’s wish, this will not decrease Allah’s kingdom at all.</a:t>
            </a:r>
          </a:p>
        </p:txBody>
      </p:sp>
      <p:pic>
        <p:nvPicPr>
          <p:cNvPr id="3" name="Audio 2">
            <a:hlinkClick r:id="" action="ppaction://media"/>
            <a:extLst>
              <a:ext uri="{FF2B5EF4-FFF2-40B4-BE49-F238E27FC236}">
                <a16:creationId xmlns:a16="http://schemas.microsoft.com/office/drawing/2014/main" id="{16308773-D447-644A-91C0-744780B985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81553233"/>
      </p:ext>
    </p:extLst>
  </p:cSld>
  <p:clrMapOvr>
    <a:masterClrMapping/>
  </p:clrMapOvr>
  <mc:AlternateContent xmlns:mc="http://schemas.openxmlformats.org/markup-compatibility/2006">
    <mc:Choice xmlns:p14="http://schemas.microsoft.com/office/powerpoint/2010/main" Requires="p14">
      <p:transition spd="slow" p14:dur="2000" advTm="117496"/>
    </mc:Choice>
    <mc:Fallback>
      <p:transition spd="slow" advTm="117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9C9C5-204B-074F-BCE0-F88D0D8FCDD0}"/>
              </a:ext>
            </a:extLst>
          </p:cNvPr>
          <p:cNvSpPr>
            <a:spLocks noGrp="1"/>
          </p:cNvSpPr>
          <p:nvPr>
            <p:ph type="title"/>
          </p:nvPr>
        </p:nvSpPr>
        <p:spPr/>
        <p:txBody>
          <a:bodyPr/>
          <a:lstStyle/>
          <a:p>
            <a:r>
              <a:rPr lang="en-US" dirty="0"/>
              <a:t>Review and Follow-up</a:t>
            </a:r>
          </a:p>
        </p:txBody>
      </p:sp>
      <p:sp>
        <p:nvSpPr>
          <p:cNvPr id="3" name="Text Placeholder 2">
            <a:extLst>
              <a:ext uri="{FF2B5EF4-FFF2-40B4-BE49-F238E27FC236}">
                <a16:creationId xmlns:a16="http://schemas.microsoft.com/office/drawing/2014/main" id="{E8BF5619-CB04-4543-96B6-22346610C287}"/>
              </a:ext>
            </a:extLst>
          </p:cNvPr>
          <p:cNvSpPr>
            <a:spLocks noGrp="1"/>
          </p:cNvSpPr>
          <p:nvPr>
            <p:ph type="body" idx="1"/>
          </p:nvPr>
        </p:nvSpPr>
        <p:spPr/>
        <p:txBody>
          <a:bodyPr/>
          <a:lstStyle/>
          <a:p>
            <a:endParaRPr lang="en-US" dirty="0"/>
          </a:p>
        </p:txBody>
      </p:sp>
      <p:pic>
        <p:nvPicPr>
          <p:cNvPr id="5" name="Audio 4">
            <a:hlinkClick r:id="" action="ppaction://media"/>
            <a:extLst>
              <a:ext uri="{FF2B5EF4-FFF2-40B4-BE49-F238E27FC236}">
                <a16:creationId xmlns:a16="http://schemas.microsoft.com/office/drawing/2014/main" id="{6AB63502-A480-4941-9A7C-14AB1FBDE6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24515568"/>
      </p:ext>
    </p:extLst>
  </p:cSld>
  <p:clrMapOvr>
    <a:masterClrMapping/>
  </p:clrMapOvr>
  <mc:AlternateContent xmlns:mc="http://schemas.openxmlformats.org/markup-compatibility/2006">
    <mc:Choice xmlns:p14="http://schemas.microsoft.com/office/powerpoint/2010/main" Requires="p14">
      <p:transition spd="slow" p14:dur="2000" advTm="5259"/>
    </mc:Choice>
    <mc:Fallback>
      <p:transition spd="slow" advTm="5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1925A9-7F74-094D-91AB-3252BBEE46C8}"/>
              </a:ext>
            </a:extLst>
          </p:cNvPr>
          <p:cNvPicPr>
            <a:picLocks noChangeAspect="1"/>
          </p:cNvPicPr>
          <p:nvPr/>
        </p:nvPicPr>
        <p:blipFill rotWithShape="1">
          <a:blip r:embed="rId4">
            <a:alphaModFix amt="40000"/>
          </a:blip>
          <a:srcRect r="2" b="102"/>
          <a:stretch/>
        </p:blipFill>
        <p:spPr>
          <a:xfrm>
            <a:off x="3132160" y="1021"/>
            <a:ext cx="9059839" cy="6855958"/>
          </a:xfrm>
          <a:prstGeom prst="rect">
            <a:avLst/>
          </a:prstGeom>
        </p:spPr>
      </p:pic>
      <p:sp>
        <p:nvSpPr>
          <p:cNvPr id="3" name="Rectangle 2">
            <a:extLst>
              <a:ext uri="{FF2B5EF4-FFF2-40B4-BE49-F238E27FC236}">
                <a16:creationId xmlns:a16="http://schemas.microsoft.com/office/drawing/2014/main" id="{3BB7718F-27EF-8345-A593-A761968AB782}"/>
              </a:ext>
            </a:extLst>
          </p:cNvPr>
          <p:cNvSpPr/>
          <p:nvPr/>
        </p:nvSpPr>
        <p:spPr>
          <a:xfrm>
            <a:off x="6095696" y="3284932"/>
            <a:ext cx="3497755" cy="3367554"/>
          </a:xfrm>
          <a:prstGeom prst="rect">
            <a:avLst/>
          </a:prstGeom>
        </p:spPr>
        <p:txBody>
          <a:bodyPr vert="horz" lIns="91440" tIns="45720" rIns="91440" bIns="45720" rtlCol="0" anchor="b">
            <a:normAutofit fontScale="85000" lnSpcReduction="20000"/>
          </a:bodyPr>
          <a:lstStyle/>
          <a:p>
            <a:pPr>
              <a:lnSpc>
                <a:spcPct val="90000"/>
              </a:lnSpc>
              <a:spcBef>
                <a:spcPct val="0"/>
              </a:spcBef>
              <a:spcAft>
                <a:spcPts val="600"/>
              </a:spcAft>
            </a:pPr>
            <a:r>
              <a:rPr lang="en-US" sz="5600" kern="1200">
                <a:latin typeface="+mj-lt"/>
                <a:ea typeface="+mj-ea"/>
                <a:cs typeface="+mj-cs"/>
              </a:rPr>
              <a:t> 1-1. Monologue with Allah(free style duaa). </a:t>
            </a:r>
            <a:br>
              <a:rPr lang="en-US" sz="5600" kern="1200">
                <a:latin typeface="+mj-lt"/>
                <a:ea typeface="+mj-ea"/>
                <a:cs typeface="+mj-cs"/>
              </a:rPr>
            </a:br>
            <a:r>
              <a:rPr lang="en-US" sz="5600" kern="1200">
                <a:latin typeface="+mj-lt"/>
                <a:ea typeface="+mj-ea"/>
                <a:cs typeface="+mj-cs"/>
              </a:rPr>
              <a:t>مناجاة الله</a:t>
            </a:r>
          </a:p>
        </p:txBody>
      </p:sp>
      <p:pic>
        <p:nvPicPr>
          <p:cNvPr id="5" name="Picture 4">
            <a:extLst>
              <a:ext uri="{FF2B5EF4-FFF2-40B4-BE49-F238E27FC236}">
                <a16:creationId xmlns:a16="http://schemas.microsoft.com/office/drawing/2014/main" id="{E1723B46-A9CE-F548-B72C-20D0E03E63C3}"/>
              </a:ext>
            </a:extLst>
          </p:cNvPr>
          <p:cNvPicPr>
            <a:picLocks noChangeAspect="1"/>
          </p:cNvPicPr>
          <p:nvPr/>
        </p:nvPicPr>
        <p:blipFill rotWithShape="1">
          <a:blip r:embed="rId5"/>
          <a:srcRect l="2074" r="12375"/>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pic>
        <p:nvPicPr>
          <p:cNvPr id="2" name="Audio 1">
            <a:hlinkClick r:id="" action="ppaction://media"/>
            <a:extLst>
              <a:ext uri="{FF2B5EF4-FFF2-40B4-BE49-F238E27FC236}">
                <a16:creationId xmlns:a16="http://schemas.microsoft.com/office/drawing/2014/main" id="{B7C15F88-EB7E-714D-84F8-CEA2CC860D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13156525"/>
      </p:ext>
    </p:extLst>
  </p:cSld>
  <p:clrMapOvr>
    <a:masterClrMapping/>
  </p:clrMapOvr>
  <mc:AlternateContent xmlns:mc="http://schemas.openxmlformats.org/markup-compatibility/2006">
    <mc:Choice xmlns:p14="http://schemas.microsoft.com/office/powerpoint/2010/main" Requires="p14">
      <p:transition spd="slow" p14:dur="2000" advTm="79873"/>
    </mc:Choice>
    <mc:Fallback>
      <p:transition spd="slow" advTm="79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4B31D-4E2D-C345-BCB0-692556716470}"/>
              </a:ext>
            </a:extLst>
          </p:cNvPr>
          <p:cNvSpPr>
            <a:spLocks noGrp="1"/>
          </p:cNvSpPr>
          <p:nvPr>
            <p:ph type="title"/>
          </p:nvPr>
        </p:nvSpPr>
        <p:spPr>
          <a:solidFill>
            <a:schemeClr val="bg2"/>
          </a:solidFill>
        </p:spPr>
        <p:txBody>
          <a:bodyPr/>
          <a:lstStyle/>
          <a:p>
            <a:pPr algn="ctr" rtl="1"/>
            <a:r>
              <a:rPr lang="ar-SA" dirty="0"/>
              <a:t> </a:t>
            </a:r>
            <a:r>
              <a:rPr lang="en-US" dirty="0"/>
              <a:t>1-1. Monologue with Allah(free style </a:t>
            </a:r>
            <a:r>
              <a:rPr lang="en-US" dirty="0" err="1"/>
              <a:t>duaa</a:t>
            </a:r>
            <a:r>
              <a:rPr lang="en-US" dirty="0"/>
              <a:t>). </a:t>
            </a:r>
            <a:br>
              <a:rPr lang="ar-SA" dirty="0"/>
            </a:br>
            <a:r>
              <a:rPr lang="ar" dirty="0"/>
              <a:t>مناجاة </a:t>
            </a:r>
            <a:r>
              <a:rPr lang="ar-SA" dirty="0"/>
              <a:t>الله</a:t>
            </a:r>
            <a:endParaRPr lang="en-US" dirty="0"/>
          </a:p>
        </p:txBody>
      </p:sp>
      <p:sp>
        <p:nvSpPr>
          <p:cNvPr id="4" name="Rectangle 3">
            <a:extLst>
              <a:ext uri="{FF2B5EF4-FFF2-40B4-BE49-F238E27FC236}">
                <a16:creationId xmlns:a16="http://schemas.microsoft.com/office/drawing/2014/main" id="{9484A82D-FE65-2143-91B3-10D2A220933B}"/>
              </a:ext>
            </a:extLst>
          </p:cNvPr>
          <p:cNvSpPr/>
          <p:nvPr/>
        </p:nvSpPr>
        <p:spPr>
          <a:xfrm>
            <a:off x="435735" y="1442621"/>
            <a:ext cx="11603865" cy="5262979"/>
          </a:xfrm>
          <a:prstGeom prst="rect">
            <a:avLst/>
          </a:prstGeom>
        </p:spPr>
        <p:txBody>
          <a:bodyPr wrap="square">
            <a:spAutoFit/>
          </a:bodyPr>
          <a:lstStyle/>
          <a:p>
            <a:pPr marL="514350" indent="-514350" algn="ctr">
              <a:buFont typeface="+mj-lt"/>
              <a:buAutoNum type="arabicPeriod"/>
            </a:pPr>
            <a:endParaRPr lang="en-US" sz="2800" dirty="0"/>
          </a:p>
          <a:p>
            <a:pPr lvl="1" algn="ctr"/>
            <a:r>
              <a:rPr lang="ar" sz="2800" b="1" dirty="0"/>
              <a:t>إِذْ قَالَتِ امْرَأَةُ عِمْرَانَ رَبِّ إِنِّي نَذَرْتُ لَكَ مَا فِي بَطْنِي مُحَرَّراً فَتَقَبَّلْ مِنِّي إِنَّكَ أَنتَ السَّمِيعُ الْعَلِيمُ</a:t>
            </a:r>
          </a:p>
          <a:p>
            <a:pPr lvl="1" algn="ctr"/>
            <a:r>
              <a:rPr lang="en-US" sz="2800" dirty="0"/>
              <a:t>When a woman of Imran said: My Lord! surely, I vow to you what is in my womb, to be devoted (to your service); accept therefore from me, surely you are the most Hearing, the most Knowing.</a:t>
            </a:r>
          </a:p>
          <a:p>
            <a:pPr algn="ctr"/>
            <a:r>
              <a:rPr lang="ar" sz="2800" b="1" dirty="0"/>
              <a:t>فَلَمَّا وَضَعَتْهَا قَالَتْ رَبِّ إِنِّي وَضَعْتُهَا أُنثَى وَاللّهُ أَعْلَمُ بِمَا وَضَعَتْ وَلَيْسَ الذَّكَرُ كَالأُنثَى وَإِنِّي سَمَّيْتُهَا مَرْيَمَ وِإِنِّي أُعِيذُهَا بِكَ وَذُرِّيَّتَهَا مِنَ الشَّيْطَانِ الرَّجِيمِ</a:t>
            </a:r>
          </a:p>
          <a:p>
            <a:pPr algn="ctr"/>
            <a:r>
              <a:rPr lang="en-US" sz="2800" dirty="0"/>
              <a:t>So when she brought forth, she said: My Lord! Surely I have brought it forth a female-- and Allah knew best what she brought forth-- and the male is not like the female, and I have named it Mariam, and I commend her and her offspring into your protection from the accursed Shaitan.</a:t>
            </a:r>
            <a:br>
              <a:rPr lang="ar" sz="2800" dirty="0"/>
            </a:br>
            <a:endParaRPr lang="en-US" sz="2800" dirty="0"/>
          </a:p>
        </p:txBody>
      </p:sp>
      <p:pic>
        <p:nvPicPr>
          <p:cNvPr id="3" name="Audio 2">
            <a:hlinkClick r:id="" action="ppaction://media"/>
            <a:extLst>
              <a:ext uri="{FF2B5EF4-FFF2-40B4-BE49-F238E27FC236}">
                <a16:creationId xmlns:a16="http://schemas.microsoft.com/office/drawing/2014/main" id="{9A9EADD2-44A9-3446-913C-9F492BB0C48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281230587"/>
      </p:ext>
    </p:extLst>
  </p:cSld>
  <p:clrMapOvr>
    <a:masterClrMapping/>
  </p:clrMapOvr>
  <mc:AlternateContent xmlns:mc="http://schemas.openxmlformats.org/markup-compatibility/2006">
    <mc:Choice xmlns:p14="http://schemas.microsoft.com/office/powerpoint/2010/main" Requires="p14">
      <p:transition spd="slow" p14:dur="2000" advTm="123304"/>
    </mc:Choice>
    <mc:Fallback>
      <p:transition spd="slow" advTm="123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01A14E-9F59-1548-AA91-518357283A3D}"/>
              </a:ext>
            </a:extLst>
          </p:cNvPr>
          <p:cNvSpPr>
            <a:spLocks noGrp="1"/>
          </p:cNvSpPr>
          <p:nvPr>
            <p:ph type="title"/>
          </p:nvPr>
        </p:nvSpPr>
        <p:spPr>
          <a:xfrm>
            <a:off x="838200" y="365125"/>
            <a:ext cx="10515600" cy="1325563"/>
          </a:xfrm>
        </p:spPr>
        <p:txBody>
          <a:bodyPr/>
          <a:lstStyle/>
          <a:p>
            <a:pPr algn="ctr" rtl="1"/>
            <a:r>
              <a:rPr lang="ar-SA" dirty="0"/>
              <a:t> </a:t>
            </a:r>
            <a:r>
              <a:rPr lang="en-US" dirty="0"/>
              <a:t>Monologue with Allah. </a:t>
            </a:r>
            <a:br>
              <a:rPr lang="ar-SA" dirty="0"/>
            </a:br>
            <a:r>
              <a:rPr lang="ar" dirty="0"/>
              <a:t>مناجاة </a:t>
            </a:r>
            <a:r>
              <a:rPr lang="ar-SA" dirty="0"/>
              <a:t>الله</a:t>
            </a:r>
            <a:endParaRPr lang="en-US" dirty="0"/>
          </a:p>
        </p:txBody>
      </p:sp>
      <p:sp>
        <p:nvSpPr>
          <p:cNvPr id="4" name="Content Placeholder 3">
            <a:extLst>
              <a:ext uri="{FF2B5EF4-FFF2-40B4-BE49-F238E27FC236}">
                <a16:creationId xmlns:a16="http://schemas.microsoft.com/office/drawing/2014/main" id="{DC63F280-8E00-684B-B65B-E0923320C539}"/>
              </a:ext>
            </a:extLst>
          </p:cNvPr>
          <p:cNvSpPr>
            <a:spLocks noGrp="1"/>
          </p:cNvSpPr>
          <p:nvPr>
            <p:ph idx="1"/>
          </p:nvPr>
        </p:nvSpPr>
        <p:spPr>
          <a:xfrm>
            <a:off x="399245" y="1551708"/>
            <a:ext cx="7070501" cy="5162839"/>
          </a:xfrm>
        </p:spPr>
        <p:txBody>
          <a:bodyPr>
            <a:normAutofit fontScale="92500" lnSpcReduction="10000"/>
          </a:bodyPr>
          <a:lstStyle/>
          <a:p>
            <a:r>
              <a:rPr lang="en-US" dirty="0"/>
              <a:t>A mention of the mercy of your Lord to His servant Zakariya.</a:t>
            </a:r>
          </a:p>
          <a:p>
            <a:r>
              <a:rPr lang="en-US" dirty="0"/>
              <a:t>When he called upon his Lord in a low voice,</a:t>
            </a:r>
          </a:p>
          <a:p>
            <a:r>
              <a:rPr lang="en-US" dirty="0"/>
              <a:t>He said: My Lord! surely my bones are weakened and my head flares with hoariness, and, my Lord! I have never been unsuccessful in my prayer to you</a:t>
            </a:r>
          </a:p>
          <a:p>
            <a:r>
              <a:rPr lang="en-US" dirty="0"/>
              <a:t>And surely I fear my cousins after me, and my wife is barren, therefore grant me from you a successor</a:t>
            </a:r>
          </a:p>
          <a:p>
            <a:r>
              <a:rPr lang="en-US" dirty="0"/>
              <a:t>"(One that) will (truly) represent me, and represent the posterity of Jacob; and make him, O my Lord! one with whom Thou art well-pleased!"</a:t>
            </a:r>
            <a:endParaRPr lang="en-US" sz="2400" dirty="0"/>
          </a:p>
        </p:txBody>
      </p:sp>
      <p:sp>
        <p:nvSpPr>
          <p:cNvPr id="7" name="Content Placeholder 2">
            <a:extLst>
              <a:ext uri="{FF2B5EF4-FFF2-40B4-BE49-F238E27FC236}">
                <a16:creationId xmlns:a16="http://schemas.microsoft.com/office/drawing/2014/main" id="{654EB6C6-4D6C-BE46-8E6F-EDC5C9E03A1F}"/>
              </a:ext>
            </a:extLst>
          </p:cNvPr>
          <p:cNvSpPr txBox="1">
            <a:spLocks/>
          </p:cNvSpPr>
          <p:nvPr/>
        </p:nvSpPr>
        <p:spPr>
          <a:xfrm>
            <a:off x="7469745" y="1551708"/>
            <a:ext cx="4323009" cy="51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ar" b="1" dirty="0"/>
              <a:t>ذِكْرُ رَحْمَةِ رَبِّكَ عَبْدَهُ زَكَرِيَّا</a:t>
            </a:r>
          </a:p>
          <a:p>
            <a:pPr marL="0" indent="0" algn="ctr">
              <a:buNone/>
            </a:pPr>
            <a:r>
              <a:rPr lang="ar" b="1" dirty="0"/>
              <a:t>إِذْ نَادَى رَبَّهُ نِدَاء خَفِيّاً</a:t>
            </a:r>
            <a:endParaRPr lang="en-US" b="1" dirty="0"/>
          </a:p>
          <a:p>
            <a:pPr marL="0" indent="0" algn="ctr">
              <a:buNone/>
            </a:pPr>
            <a:r>
              <a:rPr lang="ar" b="1" dirty="0"/>
              <a:t>قَالَ رَبِّ إِنِّي وَهَنَ الْعَظْمُ مِنِّي وَاشْتَعَلَ الرَّأْسُ شَيْباً وَلَمْ أَكُن بِدُعَائِكَ رَبِّ شَقِيّاً</a:t>
            </a:r>
          </a:p>
          <a:p>
            <a:pPr marL="0" indent="0" algn="ctr">
              <a:buNone/>
            </a:pPr>
            <a:r>
              <a:rPr lang="ar" b="1" dirty="0"/>
              <a:t>وَإِنِّي خِفْتُ الْمَوَالِيَ مِن وَرَائِي وَكَانَتِ امْرَأَتِي عَاقِراً فَهَبْ لِي مِن لَّدُنكَ وَلِيّاً</a:t>
            </a:r>
          </a:p>
          <a:p>
            <a:pPr marL="0" indent="0" algn="ctr">
              <a:buNone/>
            </a:pPr>
            <a:r>
              <a:rPr lang="ar" b="1" dirty="0"/>
              <a:t>يَرِثُنِي وَيَرِثُ مِنْ آلِ يَعْقُوبَ وَاجْعَلْهُ رَبِّ رَضِيّاً</a:t>
            </a:r>
          </a:p>
        </p:txBody>
      </p:sp>
      <p:pic>
        <p:nvPicPr>
          <p:cNvPr id="2" name="Audio 1">
            <a:hlinkClick r:id="" action="ppaction://media"/>
            <a:extLst>
              <a:ext uri="{FF2B5EF4-FFF2-40B4-BE49-F238E27FC236}">
                <a16:creationId xmlns:a16="http://schemas.microsoft.com/office/drawing/2014/main" id="{6A671962-0506-AC43-B9C7-52D85CF01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93517855"/>
      </p:ext>
    </p:extLst>
  </p:cSld>
  <p:clrMapOvr>
    <a:masterClrMapping/>
  </p:clrMapOvr>
  <mc:AlternateContent xmlns:mc="http://schemas.openxmlformats.org/markup-compatibility/2006">
    <mc:Choice xmlns:p14="http://schemas.microsoft.com/office/powerpoint/2010/main" Requires="p14">
      <p:transition spd="slow" p14:dur="2000" advTm="101187"/>
    </mc:Choice>
    <mc:Fallback>
      <p:transition spd="slow" advTm="101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31DAED-2E4C-8D47-B646-10A660AD2898}"/>
              </a:ext>
            </a:extLst>
          </p:cNvPr>
          <p:cNvPicPr>
            <a:picLocks noChangeAspect="1"/>
          </p:cNvPicPr>
          <p:nvPr/>
        </p:nvPicPr>
        <p:blipFill>
          <a:blip r:embed="rId4"/>
          <a:stretch>
            <a:fillRect/>
          </a:stretch>
        </p:blipFill>
        <p:spPr>
          <a:xfrm>
            <a:off x="5307523" y="1210267"/>
            <a:ext cx="6629400" cy="4127500"/>
          </a:xfrm>
          <a:prstGeom prst="rect">
            <a:avLst/>
          </a:prstGeom>
        </p:spPr>
      </p:pic>
      <p:sp>
        <p:nvSpPr>
          <p:cNvPr id="3" name="Rectangle 2">
            <a:extLst>
              <a:ext uri="{FF2B5EF4-FFF2-40B4-BE49-F238E27FC236}">
                <a16:creationId xmlns:a16="http://schemas.microsoft.com/office/drawing/2014/main" id="{7124FDEA-2D89-D44C-A439-808857964811}"/>
              </a:ext>
            </a:extLst>
          </p:cNvPr>
          <p:cNvSpPr/>
          <p:nvPr/>
        </p:nvSpPr>
        <p:spPr>
          <a:xfrm>
            <a:off x="255077" y="1520233"/>
            <a:ext cx="4874862" cy="3785652"/>
          </a:xfrm>
          <a:prstGeom prst="rect">
            <a:avLst/>
          </a:prstGeom>
        </p:spPr>
        <p:txBody>
          <a:bodyPr wrap="square">
            <a:spAutoFit/>
          </a:bodyPr>
          <a:lstStyle/>
          <a:p>
            <a:pPr algn="r" rtl="1"/>
            <a:r>
              <a:rPr lang="en-US" sz="4800" dirty="0">
                <a:latin typeface="lato"/>
              </a:rPr>
              <a:t>He answered: "It is only to God that I complain of my deep grief and my sorrow</a:t>
            </a:r>
            <a:endParaRPr lang="en-US" sz="4800" dirty="0"/>
          </a:p>
        </p:txBody>
      </p:sp>
      <p:pic>
        <p:nvPicPr>
          <p:cNvPr id="4" name="Audio 3">
            <a:hlinkClick r:id="" action="ppaction://media"/>
            <a:extLst>
              <a:ext uri="{FF2B5EF4-FFF2-40B4-BE49-F238E27FC236}">
                <a16:creationId xmlns:a16="http://schemas.microsoft.com/office/drawing/2014/main" id="{E25C792A-2110-6A4F-BBED-8BF39B0F1E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87328194"/>
      </p:ext>
    </p:extLst>
  </p:cSld>
  <p:clrMapOvr>
    <a:masterClrMapping/>
  </p:clrMapOvr>
  <mc:AlternateContent xmlns:mc="http://schemas.openxmlformats.org/markup-compatibility/2006">
    <mc:Choice xmlns:p14="http://schemas.microsoft.com/office/powerpoint/2010/main" Requires="p14">
      <p:transition spd="slow" p14:dur="2000" advTm="85950"/>
    </mc:Choice>
    <mc:Fallback>
      <p:transition spd="slow" advTm="85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01A14E-9F59-1548-AA91-518357283A3D}"/>
              </a:ext>
            </a:extLst>
          </p:cNvPr>
          <p:cNvSpPr>
            <a:spLocks noGrp="1"/>
          </p:cNvSpPr>
          <p:nvPr>
            <p:ph type="title"/>
          </p:nvPr>
        </p:nvSpPr>
        <p:spPr>
          <a:xfrm>
            <a:off x="838200" y="365125"/>
            <a:ext cx="10515600" cy="1325563"/>
          </a:xfrm>
        </p:spPr>
        <p:txBody>
          <a:bodyPr/>
          <a:lstStyle/>
          <a:p>
            <a:pPr algn="ctr" rtl="1"/>
            <a:r>
              <a:rPr lang="ar-SA" dirty="0"/>
              <a:t> </a:t>
            </a:r>
            <a:r>
              <a:rPr lang="en-US" dirty="0"/>
              <a:t>Monologue with Allah. </a:t>
            </a:r>
            <a:br>
              <a:rPr lang="ar-SA" dirty="0"/>
            </a:br>
            <a:r>
              <a:rPr lang="ar" dirty="0"/>
              <a:t>مناجاة </a:t>
            </a:r>
            <a:r>
              <a:rPr lang="ar-SA" dirty="0"/>
              <a:t>الله</a:t>
            </a:r>
            <a:endParaRPr lang="en-US" dirty="0"/>
          </a:p>
        </p:txBody>
      </p:sp>
      <p:sp>
        <p:nvSpPr>
          <p:cNvPr id="4" name="Content Placeholder 3">
            <a:extLst>
              <a:ext uri="{FF2B5EF4-FFF2-40B4-BE49-F238E27FC236}">
                <a16:creationId xmlns:a16="http://schemas.microsoft.com/office/drawing/2014/main" id="{DC63F280-8E00-684B-B65B-E0923320C539}"/>
              </a:ext>
            </a:extLst>
          </p:cNvPr>
          <p:cNvSpPr>
            <a:spLocks noGrp="1"/>
          </p:cNvSpPr>
          <p:nvPr>
            <p:ph idx="1"/>
          </p:nvPr>
        </p:nvSpPr>
        <p:spPr>
          <a:xfrm>
            <a:off x="399245" y="1551708"/>
            <a:ext cx="7070501" cy="5162839"/>
          </a:xfrm>
        </p:spPr>
        <p:txBody>
          <a:bodyPr>
            <a:normAutofit fontScale="92500" lnSpcReduction="10000"/>
          </a:bodyPr>
          <a:lstStyle/>
          <a:p>
            <a:r>
              <a:rPr lang="en-US" sz="2400" dirty="0"/>
              <a:t>Oh, Allah, I appeal to you for the weakness in my strength,</a:t>
            </a:r>
            <a:br>
              <a:rPr lang="en-US" sz="2400" dirty="0"/>
            </a:br>
            <a:r>
              <a:rPr lang="en-US" sz="2400" dirty="0"/>
              <a:t>and my limited power, and the treatment of contempt and humiliation from people.</a:t>
            </a:r>
            <a:br>
              <a:rPr lang="en-US" sz="2400" dirty="0"/>
            </a:br>
            <a:r>
              <a:rPr lang="en-US" sz="2400" dirty="0"/>
              <a:t>To you, the most Merciful of all the Merciful ones,</a:t>
            </a:r>
            <a:br>
              <a:rPr lang="en-US" sz="2400" dirty="0"/>
            </a:br>
            <a:r>
              <a:rPr lang="en-US" sz="2400" dirty="0"/>
              <a:t>you are the Lord of the oppressed, and you are my Lord</a:t>
            </a:r>
          </a:p>
          <a:p>
            <a:r>
              <a:rPr lang="en-US" sz="2400" dirty="0"/>
              <a:t>Under whose care are you leaving me to?</a:t>
            </a:r>
            <a:br>
              <a:rPr lang="en-US" sz="2400" dirty="0"/>
            </a:br>
            <a:r>
              <a:rPr lang="en-US" sz="2400" dirty="0"/>
              <a:t>To an enemy oppressing me? </a:t>
            </a:r>
            <a:br>
              <a:rPr lang="en-US" sz="2400" dirty="0"/>
            </a:br>
            <a:r>
              <a:rPr lang="en-US" sz="2400" dirty="0"/>
              <a:t>Or to a friend you have given control of my affair?</a:t>
            </a:r>
            <a:br>
              <a:rPr lang="en-US" sz="2400" dirty="0"/>
            </a:br>
            <a:r>
              <a:rPr lang="en-US" sz="2400" dirty="0"/>
              <a:t>If there is no anger from you on me I will forever be content. </a:t>
            </a:r>
            <a:br>
              <a:rPr lang="en-US" sz="2400" dirty="0"/>
            </a:br>
            <a:r>
              <a:rPr lang="en-US" sz="2400" dirty="0"/>
              <a:t>However, your blessing is vastly important for me</a:t>
            </a:r>
          </a:p>
          <a:p>
            <a:r>
              <a:rPr lang="en-US" sz="2400" dirty="0"/>
              <a:t>I seek refuge with the glory of your light, which the heavens and earth are lit form, your anger will not befall on me, nor your displeasure descends on me</a:t>
            </a:r>
          </a:p>
          <a:p>
            <a:r>
              <a:rPr lang="en-US" sz="2400" dirty="0"/>
              <a:t>To you is the supplication until you are pleased, and there is no control or power except by you</a:t>
            </a:r>
          </a:p>
        </p:txBody>
      </p:sp>
      <p:sp>
        <p:nvSpPr>
          <p:cNvPr id="7" name="Content Placeholder 2">
            <a:extLst>
              <a:ext uri="{FF2B5EF4-FFF2-40B4-BE49-F238E27FC236}">
                <a16:creationId xmlns:a16="http://schemas.microsoft.com/office/drawing/2014/main" id="{654EB6C6-4D6C-BE46-8E6F-EDC5C9E03A1F}"/>
              </a:ext>
            </a:extLst>
          </p:cNvPr>
          <p:cNvSpPr txBox="1">
            <a:spLocks/>
          </p:cNvSpPr>
          <p:nvPr/>
        </p:nvSpPr>
        <p:spPr>
          <a:xfrm>
            <a:off x="7469746" y="1551708"/>
            <a:ext cx="3884054" cy="51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ar"/>
              <a:t>للهم إليك أشكو ضعف قوتي، وقلة حيلتي، وهواني على الناس، يا أرحم الراحمين، إلى من تكلني، إلى عدو يتجهمني، أو إلى قريب ملكته أمري، إن لم يكن بك علي غضب فلا أبالي، غير أن عافيتك أوسع لي، أعوذ بنور وجهك الذي أشرقت له الظلمات، وصلح عليه أمر الدنيا والآخرة، أن تنزل بي غضبك، أو يحل علي سخطك، لك العتبى حتى ترضى، ولا حول ولا قوة إلا بك.</a:t>
            </a:r>
          </a:p>
          <a:p>
            <a:pPr marL="0" indent="0" rtl="1">
              <a:buFont typeface="Arial" panose="020B0604020202020204" pitchFamily="34" charset="0"/>
              <a:buNone/>
            </a:pPr>
            <a:endParaRPr lang="en-US" dirty="0"/>
          </a:p>
        </p:txBody>
      </p:sp>
      <p:pic>
        <p:nvPicPr>
          <p:cNvPr id="2" name="Audio 1">
            <a:hlinkClick r:id="" action="ppaction://media"/>
            <a:extLst>
              <a:ext uri="{FF2B5EF4-FFF2-40B4-BE49-F238E27FC236}">
                <a16:creationId xmlns:a16="http://schemas.microsoft.com/office/drawing/2014/main" id="{8BD64446-DFD8-2E4E-B570-1C295AAC58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46041642"/>
      </p:ext>
    </p:extLst>
  </p:cSld>
  <p:clrMapOvr>
    <a:masterClrMapping/>
  </p:clrMapOvr>
  <mc:AlternateContent xmlns:mc="http://schemas.openxmlformats.org/markup-compatibility/2006">
    <mc:Choice xmlns:p14="http://schemas.microsoft.com/office/powerpoint/2010/main" Requires="p14">
      <p:transition spd="slow" p14:dur="2000" advTm="73687"/>
    </mc:Choice>
    <mc:Fallback>
      <p:transition spd="slow" advTm="73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E3E900-EBF0-E941-8EDE-6F6C4EA059FF}"/>
              </a:ext>
            </a:extLst>
          </p:cNvPr>
          <p:cNvSpPr/>
          <p:nvPr/>
        </p:nvSpPr>
        <p:spPr>
          <a:xfrm>
            <a:off x="410817" y="702366"/>
            <a:ext cx="11463131" cy="4770537"/>
          </a:xfrm>
          <a:prstGeom prst="rect">
            <a:avLst/>
          </a:prstGeom>
        </p:spPr>
        <p:txBody>
          <a:bodyPr wrap="square">
            <a:spAutoFit/>
          </a:bodyPr>
          <a:lstStyle/>
          <a:p>
            <a:pPr algn="r" rtl="1"/>
            <a:r>
              <a:rPr lang="ar" sz="2800" dirty="0">
                <a:solidFill>
                  <a:srgbClr val="333333"/>
                </a:solidFill>
                <a:latin typeface="DroidArabicKufi-Regular"/>
              </a:rPr>
              <a:t>تعتبر مناجاة الله والتوجه إليه من أكثر الأمور التي يجب أن يحرص عليها الإنسان المسلم، لا سيّما في جوف الليل؛ فهي تُقرّب العبد من ربه وتجعله يستجيب لمناجاته وما يرغب، وتكون المناجاة مخاطبةً لله </a:t>
            </a:r>
            <a:r>
              <a:rPr lang="ar" sz="2800" b="1" i="1" dirty="0">
                <a:solidFill>
                  <a:srgbClr val="FF0000"/>
                </a:solidFill>
                <a:highlight>
                  <a:srgbClr val="FFFF00"/>
                </a:highlight>
                <a:latin typeface="DroidArabicKufi-Regular"/>
              </a:rPr>
              <a:t>سراً</a:t>
            </a:r>
            <a:r>
              <a:rPr lang="ar" sz="2800" dirty="0">
                <a:solidFill>
                  <a:srgbClr val="333333"/>
                </a:solidFill>
                <a:latin typeface="DroidArabicKufi-Regular"/>
              </a:rPr>
              <a:t>، أو دعاء بين الإنسان ونفسه بحيث يطلب من الله حاجته بقلبٍ طاهرٍ وسليم، وبإخلاصٍ وخشوعٍ تام. فيما يلي نذكر مجموعةً من الكلمات التي يُمكن أن يناجي فيها العبد الله سبحانه وتعالى.</a:t>
            </a:r>
            <a:br>
              <a:rPr lang="ar" sz="2800" dirty="0"/>
            </a:br>
            <a:endParaRPr lang="en-US" sz="2400" dirty="0"/>
          </a:p>
          <a:p>
            <a:r>
              <a:rPr lang="en-US" sz="2400" dirty="0"/>
              <a:t>The Monologues of God and asking God are among the most important things that a Muslim should take care of, especially in the end of night. It brings the servant closer to his Lord and makes him respond to his encounters and what he desires, and the </a:t>
            </a:r>
            <a:r>
              <a:rPr lang="en-US" sz="2400" dirty="0" err="1"/>
              <a:t>Monagah</a:t>
            </a:r>
            <a:r>
              <a:rPr lang="en-US" sz="2400" dirty="0"/>
              <a:t> (Monologue) is addressed to God </a:t>
            </a:r>
            <a:r>
              <a:rPr lang="en-US" sz="2400" b="1" i="1" dirty="0">
                <a:solidFill>
                  <a:srgbClr val="FF0000"/>
                </a:solidFill>
                <a:highlight>
                  <a:srgbClr val="FFFF00"/>
                </a:highlight>
              </a:rPr>
              <a:t>in secret</a:t>
            </a:r>
            <a:r>
              <a:rPr lang="en-US" sz="2400" dirty="0"/>
              <a:t>, or </a:t>
            </a:r>
            <a:r>
              <a:rPr lang="en-US" sz="2400" b="1" i="1" dirty="0">
                <a:solidFill>
                  <a:srgbClr val="FF0000"/>
                </a:solidFill>
                <a:highlight>
                  <a:srgbClr val="FFFF00"/>
                </a:highlight>
              </a:rPr>
              <a:t>supplication between man and himself</a:t>
            </a:r>
            <a:r>
              <a:rPr lang="en-US" sz="2400" dirty="0"/>
              <a:t>, so that he asks God for his need with a pure and healthy heart, with sincerity and complete reverence. Below we mention a group of words in which the servant of God Almighty may call.</a:t>
            </a:r>
          </a:p>
        </p:txBody>
      </p:sp>
      <p:pic>
        <p:nvPicPr>
          <p:cNvPr id="3" name="Audio 2">
            <a:hlinkClick r:id="" action="ppaction://media"/>
            <a:extLst>
              <a:ext uri="{FF2B5EF4-FFF2-40B4-BE49-F238E27FC236}">
                <a16:creationId xmlns:a16="http://schemas.microsoft.com/office/drawing/2014/main" id="{BBE65137-3EFA-C740-8F9A-DEDB61673F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9459868"/>
      </p:ext>
    </p:extLst>
  </p:cSld>
  <p:clrMapOvr>
    <a:masterClrMapping/>
  </p:clrMapOvr>
  <mc:AlternateContent xmlns:mc="http://schemas.openxmlformats.org/markup-compatibility/2006">
    <mc:Choice xmlns:p14="http://schemas.microsoft.com/office/powerpoint/2010/main" Requires="p14">
      <p:transition spd="slow" p14:dur="2000" advTm="59597"/>
    </mc:Choice>
    <mc:Fallback>
      <p:transition spd="slow" advTm="59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AC7D1-C27F-C343-BEDD-F4EB885F7F6E}"/>
              </a:ext>
            </a:extLst>
          </p:cNvPr>
          <p:cNvSpPr>
            <a:spLocks noGrp="1"/>
          </p:cNvSpPr>
          <p:nvPr>
            <p:ph type="title"/>
          </p:nvPr>
        </p:nvSpPr>
        <p:spPr/>
        <p:txBody>
          <a:bodyPr/>
          <a:lstStyle/>
          <a:p>
            <a:r>
              <a:rPr lang="en-US" dirty="0"/>
              <a:t>Examples in English</a:t>
            </a:r>
          </a:p>
        </p:txBody>
      </p:sp>
      <p:sp>
        <p:nvSpPr>
          <p:cNvPr id="3" name="Text Placeholder 2">
            <a:extLst>
              <a:ext uri="{FF2B5EF4-FFF2-40B4-BE49-F238E27FC236}">
                <a16:creationId xmlns:a16="http://schemas.microsoft.com/office/drawing/2014/main" id="{AC235B33-A906-1548-BE2A-8F3D45A2677E}"/>
              </a:ext>
            </a:extLst>
          </p:cNvPr>
          <p:cNvSpPr>
            <a:spLocks noGrp="1"/>
          </p:cNvSpPr>
          <p:nvPr>
            <p:ph type="body"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153DB1C5-FE8E-7A4C-8B1D-6CEC299B41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04291009"/>
      </p:ext>
    </p:extLst>
  </p:cSld>
  <p:clrMapOvr>
    <a:masterClrMapping/>
  </p:clrMapOvr>
  <mc:AlternateContent xmlns:mc="http://schemas.openxmlformats.org/markup-compatibility/2006">
    <mc:Choice xmlns:p14="http://schemas.microsoft.com/office/powerpoint/2010/main" Requires="p14">
      <p:transition spd="slow" p14:dur="2000" advTm="1301"/>
    </mc:Choice>
    <mc:Fallback>
      <p:transition spd="slow" advTm="1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2F0243B-B26C-204A-BBB2-1B49C5CE52E4}"/>
              </a:ext>
            </a:extLst>
          </p:cNvPr>
          <p:cNvGraphicFramePr>
            <a:graphicFrameLocks noGrp="1"/>
          </p:cNvGraphicFramePr>
          <p:nvPr>
            <p:extLst>
              <p:ext uri="{D42A27DB-BD31-4B8C-83A1-F6EECF244321}">
                <p14:modId xmlns:p14="http://schemas.microsoft.com/office/powerpoint/2010/main" val="384245407"/>
              </p:ext>
            </p:extLst>
          </p:nvPr>
        </p:nvGraphicFramePr>
        <p:xfrm>
          <a:off x="295963" y="626900"/>
          <a:ext cx="11140662" cy="5486400"/>
        </p:xfrm>
        <a:graphic>
          <a:graphicData uri="http://schemas.openxmlformats.org/drawingml/2006/table">
            <a:tbl>
              <a:tblPr firstRow="1" bandRow="1">
                <a:tableStyleId>{5C22544A-7EE6-4342-B048-85BDC9FD1C3A}</a:tableStyleId>
              </a:tblPr>
              <a:tblGrid>
                <a:gridCol w="5570331">
                  <a:extLst>
                    <a:ext uri="{9D8B030D-6E8A-4147-A177-3AD203B41FA5}">
                      <a16:colId xmlns:a16="http://schemas.microsoft.com/office/drawing/2014/main" val="2466077452"/>
                    </a:ext>
                  </a:extLst>
                </a:gridCol>
                <a:gridCol w="5570331">
                  <a:extLst>
                    <a:ext uri="{9D8B030D-6E8A-4147-A177-3AD203B41FA5}">
                      <a16:colId xmlns:a16="http://schemas.microsoft.com/office/drawing/2014/main" val="1660029149"/>
                    </a:ext>
                  </a:extLst>
                </a:gridCol>
              </a:tblGrid>
              <a:tr h="1105545">
                <a:tc>
                  <a:txBody>
                    <a:bodyPr/>
                    <a:lstStyle/>
                    <a:p>
                      <a:r>
                        <a:rPr lang="en-US" dirty="0"/>
                        <a:t>Start With praising Allah</a:t>
                      </a:r>
                    </a:p>
                  </a:txBody>
                  <a:tcPr/>
                </a:tc>
                <a:tc>
                  <a:txBody>
                    <a:bodyPr/>
                    <a:lstStyle/>
                    <a:p>
                      <a:r>
                        <a:rPr lang="en-US" sz="1800" b="0" i="0" kern="1200" dirty="0">
                          <a:solidFill>
                            <a:schemeClr val="bg2"/>
                          </a:solidFill>
                          <a:effectLst/>
                          <a:latin typeface="+mn-lt"/>
                          <a:ea typeface="+mn-ea"/>
                          <a:cs typeface="+mn-cs"/>
                        </a:rPr>
                        <a:t>O my wish and my want! By your might, I find no one but you to forgive my sins and I see none but you to mend my brokenness! I have subjected myself to you in repeated turning, I have humbled myself to you in abasement. If you  cast me out from your door, in whom shall I take shelter? If you expel me from your side, in whom shall I seek refuge? O my grief at my ignominy and disgrace! O my sorrow at my evil works and what I have committed!</a:t>
                      </a:r>
                      <a:endParaRPr lang="en-US" dirty="0">
                        <a:solidFill>
                          <a:schemeClr val="bg2"/>
                        </a:solidFill>
                      </a:endParaRPr>
                    </a:p>
                  </a:txBody>
                  <a:tcPr/>
                </a:tc>
                <a:extLst>
                  <a:ext uri="{0D108BD9-81ED-4DB2-BD59-A6C34878D82A}">
                    <a16:rowId xmlns:a16="http://schemas.microsoft.com/office/drawing/2014/main" val="1873521056"/>
                  </a:ext>
                </a:extLst>
              </a:tr>
              <a:tr h="1105545">
                <a:tc>
                  <a:txBody>
                    <a:bodyPr/>
                    <a:lstStyle/>
                    <a:p>
                      <a:r>
                        <a:rPr lang="en-US" dirty="0"/>
                        <a:t>Repent</a:t>
                      </a:r>
                    </a:p>
                  </a:txBody>
                  <a:tcPr/>
                </a:tc>
                <a:tc>
                  <a:txBody>
                    <a:bodyPr/>
                    <a:lstStyle/>
                    <a:p>
                      <a:r>
                        <a:rPr lang="en-US" sz="1800" b="0" i="0" kern="1200" dirty="0">
                          <a:solidFill>
                            <a:schemeClr val="dk1"/>
                          </a:solidFill>
                          <a:effectLst/>
                          <a:latin typeface="+mn-lt"/>
                          <a:ea typeface="+mn-ea"/>
                          <a:cs typeface="+mn-cs"/>
                        </a:rPr>
                        <a:t>My dreadful crimes have killed my heart, so bring it to life by a repentance from you! O my hope and my aim! O my wish and my want! </a:t>
                      </a:r>
                    </a:p>
                    <a:p>
                      <a:r>
                        <a:rPr lang="en-US" sz="1800" b="0" i="0" kern="1200" dirty="0">
                          <a:solidFill>
                            <a:schemeClr val="dk1"/>
                          </a:solidFill>
                          <a:effectLst/>
                          <a:latin typeface="+mn-lt"/>
                          <a:ea typeface="+mn-ea"/>
                          <a:cs typeface="+mn-cs"/>
                        </a:rPr>
                        <a:t>My God does the runaway servant go back but to his master or does anyone grant sanctuary to him from HIS anger but HE</a:t>
                      </a:r>
                      <a:endParaRPr lang="en-US" dirty="0"/>
                    </a:p>
                  </a:txBody>
                  <a:tcPr/>
                </a:tc>
                <a:extLst>
                  <a:ext uri="{0D108BD9-81ED-4DB2-BD59-A6C34878D82A}">
                    <a16:rowId xmlns:a16="http://schemas.microsoft.com/office/drawing/2014/main" val="3367488175"/>
                  </a:ext>
                </a:extLst>
              </a:tr>
              <a:tr h="1105545">
                <a:tc>
                  <a:txBody>
                    <a:bodyPr/>
                    <a:lstStyle/>
                    <a:p>
                      <a:r>
                        <a:rPr lang="en-US" dirty="0"/>
                        <a:t>Free Style Complain, or Ask</a:t>
                      </a:r>
                    </a:p>
                  </a:txBody>
                  <a:tcPr/>
                </a:tc>
                <a:tc>
                  <a:txBody>
                    <a:bodyPr/>
                    <a:lstStyle/>
                    <a:p>
                      <a:r>
                        <a:rPr lang="en-US" dirty="0"/>
                        <a:t>O Allah, I Love You and I ask you to fill my heart with your love, the love of all deeds that get me closer to your love, and the love of those who love you. O Allah, I appeal to you from the hardness of my heart. O Allah, you are the owner of the hearts, I ask you to soften my heart.</a:t>
                      </a:r>
                    </a:p>
                  </a:txBody>
                  <a:tcPr/>
                </a:tc>
                <a:extLst>
                  <a:ext uri="{0D108BD9-81ED-4DB2-BD59-A6C34878D82A}">
                    <a16:rowId xmlns:a16="http://schemas.microsoft.com/office/drawing/2014/main" val="841901842"/>
                  </a:ext>
                </a:extLst>
              </a:tr>
            </a:tbl>
          </a:graphicData>
        </a:graphic>
      </p:graphicFrame>
      <p:pic>
        <p:nvPicPr>
          <p:cNvPr id="2" name="Picture 1">
            <a:extLst>
              <a:ext uri="{FF2B5EF4-FFF2-40B4-BE49-F238E27FC236}">
                <a16:creationId xmlns:a16="http://schemas.microsoft.com/office/drawing/2014/main" id="{164DDC01-C710-5346-A3DA-012333A8572A}"/>
              </a:ext>
            </a:extLst>
          </p:cNvPr>
          <p:cNvPicPr>
            <a:picLocks noChangeAspect="1"/>
          </p:cNvPicPr>
          <p:nvPr/>
        </p:nvPicPr>
        <p:blipFill>
          <a:blip r:embed="rId2"/>
          <a:stretch>
            <a:fillRect/>
          </a:stretch>
        </p:blipFill>
        <p:spPr>
          <a:xfrm>
            <a:off x="295962" y="962418"/>
            <a:ext cx="3175657" cy="1893144"/>
          </a:xfrm>
          <a:prstGeom prst="rect">
            <a:avLst/>
          </a:prstGeom>
        </p:spPr>
      </p:pic>
    </p:spTree>
    <p:extLst>
      <p:ext uri="{BB962C8B-B14F-4D97-AF65-F5344CB8AC3E}">
        <p14:creationId xmlns:p14="http://schemas.microsoft.com/office/powerpoint/2010/main" val="3021862392"/>
      </p:ext>
    </p:extLst>
  </p:cSld>
  <p:clrMapOvr>
    <a:masterClrMapping/>
  </p:clrMapOvr>
  <mc:AlternateContent xmlns:mc="http://schemas.openxmlformats.org/markup-compatibility/2006">
    <mc:Choice xmlns:p14="http://schemas.microsoft.com/office/powerpoint/2010/main" Requires="p14">
      <p:transition spd="slow" p14:dur="2000" advTm="84582"/>
    </mc:Choice>
    <mc:Fallback>
      <p:transition spd="slow" advTm="8458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F310F3A-171D-584D-ABB1-83AE0DE24C33}"/>
              </a:ext>
            </a:extLst>
          </p:cNvPr>
          <p:cNvGraphicFramePr>
            <a:graphicFrameLocks noGrp="1"/>
          </p:cNvGraphicFramePr>
          <p:nvPr>
            <p:extLst>
              <p:ext uri="{D42A27DB-BD31-4B8C-83A1-F6EECF244321}">
                <p14:modId xmlns:p14="http://schemas.microsoft.com/office/powerpoint/2010/main" val="3721222187"/>
              </p:ext>
            </p:extLst>
          </p:nvPr>
        </p:nvGraphicFramePr>
        <p:xfrm>
          <a:off x="1120477" y="1360571"/>
          <a:ext cx="9951042" cy="4130713"/>
        </p:xfrm>
        <a:graphic>
          <a:graphicData uri="http://schemas.openxmlformats.org/drawingml/2006/table">
            <a:tbl>
              <a:tblPr firstRow="1" bandRow="1">
                <a:tableStyleId>{5C22544A-7EE6-4342-B048-85BDC9FD1C3A}</a:tableStyleId>
              </a:tblPr>
              <a:tblGrid>
                <a:gridCol w="4318987">
                  <a:extLst>
                    <a:ext uri="{9D8B030D-6E8A-4147-A177-3AD203B41FA5}">
                      <a16:colId xmlns:a16="http://schemas.microsoft.com/office/drawing/2014/main" val="1261343576"/>
                    </a:ext>
                  </a:extLst>
                </a:gridCol>
                <a:gridCol w="5632055">
                  <a:extLst>
                    <a:ext uri="{9D8B030D-6E8A-4147-A177-3AD203B41FA5}">
                      <a16:colId xmlns:a16="http://schemas.microsoft.com/office/drawing/2014/main" val="1870572730"/>
                    </a:ext>
                  </a:extLst>
                </a:gridCol>
              </a:tblGrid>
              <a:tr h="4130713">
                <a:tc>
                  <a:txBody>
                    <a:bodyPr/>
                    <a:lstStyle/>
                    <a:p>
                      <a:r>
                        <a:rPr lang="en-US" sz="2900"/>
                        <a:t>Free Style Complain, or Ask</a:t>
                      </a:r>
                    </a:p>
                  </a:txBody>
                  <a:tcPr marL="145448" marR="145448" marT="72724" marB="72724"/>
                </a:tc>
                <a:tc>
                  <a:txBody>
                    <a:bodyPr/>
                    <a:lstStyle/>
                    <a:p>
                      <a:r>
                        <a:rPr lang="en-US" sz="2900" dirty="0"/>
                        <a:t>O Allah, today I committed this sin in ignorance. I did not do it to challenge your commands but I was overpowered by my desire and devil. O Allah, I ask your forgiveness…</a:t>
                      </a:r>
                    </a:p>
                  </a:txBody>
                  <a:tcPr marL="145448" marR="145448" marT="72724" marB="72724"/>
                </a:tc>
                <a:extLst>
                  <a:ext uri="{0D108BD9-81ED-4DB2-BD59-A6C34878D82A}">
                    <a16:rowId xmlns:a16="http://schemas.microsoft.com/office/drawing/2014/main" val="3024289529"/>
                  </a:ext>
                </a:extLst>
              </a:tr>
            </a:tbl>
          </a:graphicData>
        </a:graphic>
      </p:graphicFrame>
    </p:spTree>
    <p:extLst>
      <p:ext uri="{BB962C8B-B14F-4D97-AF65-F5344CB8AC3E}">
        <p14:creationId xmlns:p14="http://schemas.microsoft.com/office/powerpoint/2010/main" val="4179513320"/>
      </p:ext>
    </p:extLst>
  </p:cSld>
  <p:clrMapOvr>
    <a:masterClrMapping/>
  </p:clrMapOvr>
  <mc:AlternateContent xmlns:mc="http://schemas.openxmlformats.org/markup-compatibility/2006">
    <mc:Choice xmlns:p14="http://schemas.microsoft.com/office/powerpoint/2010/main" Requires="p14">
      <p:transition spd="slow" p14:dur="2000" advTm="43482"/>
    </mc:Choice>
    <mc:Fallback>
      <p:transition spd="slow" advTm="4348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F310F3A-171D-584D-ABB1-83AE0DE24C33}"/>
              </a:ext>
            </a:extLst>
          </p:cNvPr>
          <p:cNvGraphicFramePr>
            <a:graphicFrameLocks noGrp="1"/>
          </p:cNvGraphicFramePr>
          <p:nvPr>
            <p:extLst>
              <p:ext uri="{D42A27DB-BD31-4B8C-83A1-F6EECF244321}">
                <p14:modId xmlns:p14="http://schemas.microsoft.com/office/powerpoint/2010/main" val="2780060834"/>
              </p:ext>
            </p:extLst>
          </p:nvPr>
        </p:nvGraphicFramePr>
        <p:xfrm>
          <a:off x="1120477" y="1360571"/>
          <a:ext cx="9951042" cy="4351688"/>
        </p:xfrm>
        <a:graphic>
          <a:graphicData uri="http://schemas.openxmlformats.org/drawingml/2006/table">
            <a:tbl>
              <a:tblPr firstRow="1" bandRow="1">
                <a:tableStyleId>{5C22544A-7EE6-4342-B048-85BDC9FD1C3A}</a:tableStyleId>
              </a:tblPr>
              <a:tblGrid>
                <a:gridCol w="4318987">
                  <a:extLst>
                    <a:ext uri="{9D8B030D-6E8A-4147-A177-3AD203B41FA5}">
                      <a16:colId xmlns:a16="http://schemas.microsoft.com/office/drawing/2014/main" val="1261343576"/>
                    </a:ext>
                  </a:extLst>
                </a:gridCol>
                <a:gridCol w="5632055">
                  <a:extLst>
                    <a:ext uri="{9D8B030D-6E8A-4147-A177-3AD203B41FA5}">
                      <a16:colId xmlns:a16="http://schemas.microsoft.com/office/drawing/2014/main" val="1870572730"/>
                    </a:ext>
                  </a:extLst>
                </a:gridCol>
              </a:tblGrid>
              <a:tr h="4130713">
                <a:tc>
                  <a:txBody>
                    <a:bodyPr/>
                    <a:lstStyle/>
                    <a:p>
                      <a:r>
                        <a:rPr lang="en-US" sz="2900"/>
                        <a:t>Free Style Complain, or Ask</a:t>
                      </a:r>
                    </a:p>
                  </a:txBody>
                  <a:tcPr marL="145448" marR="145448" marT="72724" marB="72724"/>
                </a:tc>
                <a:tc>
                  <a:txBody>
                    <a:bodyPr/>
                    <a:lstStyle/>
                    <a:p>
                      <a:r>
                        <a:rPr lang="en-US" sz="2900" dirty="0"/>
                        <a:t>O Allah, today Mike oppressed me, and I have no one to go to except you. O Allah, I refuge to you and ask you to protect me from his evil and return my right. </a:t>
                      </a:r>
                      <a:r>
                        <a:rPr lang="en-US" sz="3200" b="0" i="0" kern="1200" dirty="0">
                          <a:solidFill>
                            <a:schemeClr val="bg2"/>
                          </a:solidFill>
                          <a:effectLst/>
                          <a:latin typeface="+mn-lt"/>
                          <a:ea typeface="+mn-ea"/>
                          <a:cs typeface="+mn-cs"/>
                        </a:rPr>
                        <a:t>If you  cast me out from your door, in whom shall I take shelter? If you expel me from your side, in whom shall I seek refuge? </a:t>
                      </a:r>
                      <a:endParaRPr lang="en-US" sz="2900" dirty="0"/>
                    </a:p>
                  </a:txBody>
                  <a:tcPr marL="145448" marR="145448" marT="72724" marB="72724"/>
                </a:tc>
                <a:extLst>
                  <a:ext uri="{0D108BD9-81ED-4DB2-BD59-A6C34878D82A}">
                    <a16:rowId xmlns:a16="http://schemas.microsoft.com/office/drawing/2014/main" val="3024289529"/>
                  </a:ext>
                </a:extLst>
              </a:tr>
            </a:tbl>
          </a:graphicData>
        </a:graphic>
      </p:graphicFrame>
    </p:spTree>
    <p:extLst>
      <p:ext uri="{BB962C8B-B14F-4D97-AF65-F5344CB8AC3E}">
        <p14:creationId xmlns:p14="http://schemas.microsoft.com/office/powerpoint/2010/main" val="1356739567"/>
      </p:ext>
    </p:extLst>
  </p:cSld>
  <p:clrMapOvr>
    <a:masterClrMapping/>
  </p:clrMapOvr>
  <mc:AlternateContent xmlns:mc="http://schemas.openxmlformats.org/markup-compatibility/2006">
    <mc:Choice xmlns:p14="http://schemas.microsoft.com/office/powerpoint/2010/main" Requires="p14">
      <p:transition spd="slow" p14:dur="2000" advTm="48805"/>
    </mc:Choice>
    <mc:Fallback>
      <p:transition spd="slow" advTm="4880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AD43EF-E8EE-5741-BC3D-0F1DF6075956}"/>
              </a:ext>
            </a:extLst>
          </p:cNvPr>
          <p:cNvSpPr/>
          <p:nvPr/>
        </p:nvSpPr>
        <p:spPr>
          <a:xfrm>
            <a:off x="568657" y="982176"/>
            <a:ext cx="11054686" cy="4893647"/>
          </a:xfrm>
          <a:prstGeom prst="rect">
            <a:avLst/>
          </a:prstGeom>
        </p:spPr>
        <p:txBody>
          <a:bodyPr wrap="square">
            <a:spAutoFit/>
          </a:bodyPr>
          <a:lstStyle/>
          <a:p>
            <a:pPr fontAlgn="base"/>
            <a:r>
              <a:rPr lang="en-US" sz="1600" dirty="0">
                <a:solidFill>
                  <a:srgbClr val="000000"/>
                </a:solidFill>
                <a:latin typeface="Droid Serif"/>
              </a:rPr>
              <a:t>Ibn al-</a:t>
            </a:r>
            <a:r>
              <a:rPr lang="en-US" sz="1600" dirty="0" err="1">
                <a:solidFill>
                  <a:srgbClr val="000000"/>
                </a:solidFill>
                <a:latin typeface="Droid Serif"/>
              </a:rPr>
              <a:t>Qayyim</a:t>
            </a:r>
            <a:r>
              <a:rPr lang="en-US" sz="1600" dirty="0">
                <a:solidFill>
                  <a:srgbClr val="000000"/>
                </a:solidFill>
                <a:latin typeface="Droid Serif"/>
              </a:rPr>
              <a:t> reported: Shaykh Ibn </a:t>
            </a:r>
            <a:r>
              <a:rPr lang="en-US" sz="1600" dirty="0" err="1">
                <a:solidFill>
                  <a:srgbClr val="000000"/>
                </a:solidFill>
                <a:latin typeface="Droid Serif"/>
              </a:rPr>
              <a:t>Taymiyyah</a:t>
            </a:r>
            <a:r>
              <a:rPr lang="en-US" sz="1600" dirty="0">
                <a:solidFill>
                  <a:srgbClr val="000000"/>
                </a:solidFill>
                <a:latin typeface="Droid Serif"/>
              </a:rPr>
              <a:t>, may Allah have mercy on him, said to me once, “</a:t>
            </a:r>
            <a:r>
              <a:rPr lang="en-US" sz="2800" dirty="0">
                <a:solidFill>
                  <a:srgbClr val="000000"/>
                </a:solidFill>
                <a:latin typeface="Droid Serif"/>
              </a:rPr>
              <a:t>In this life there is a paradise, who did not enter it, will not enter the paradise in the hereafter … what can my enemies do to me? My paradise and my garden are in my heart, they are with me wherever I go and they are never separated from me. If I am imprisoned, then it is seclusion for worship. If I am killed, then it is martyrdom. If they expel me from my land, then it is tourism.</a:t>
            </a:r>
            <a:r>
              <a:rPr lang="en-US" sz="1600" dirty="0">
                <a:solidFill>
                  <a:srgbClr val="000000"/>
                </a:solidFill>
                <a:latin typeface="Droid Serif"/>
              </a:rPr>
              <a:t>”</a:t>
            </a:r>
          </a:p>
          <a:p>
            <a:pPr fontAlgn="base"/>
            <a:r>
              <a:rPr lang="en-US" sz="1600" dirty="0">
                <a:solidFill>
                  <a:srgbClr val="000000"/>
                </a:solidFill>
                <a:latin typeface="Droid Serif"/>
              </a:rPr>
              <a:t>Source: </a:t>
            </a:r>
            <a:r>
              <a:rPr lang="en-US" sz="1600" dirty="0" err="1">
                <a:solidFill>
                  <a:srgbClr val="000000"/>
                </a:solidFill>
                <a:latin typeface="Droid Serif"/>
              </a:rPr>
              <a:t>al-Wābil</a:t>
            </a:r>
            <a:r>
              <a:rPr lang="en-US" sz="1600" dirty="0">
                <a:solidFill>
                  <a:srgbClr val="000000"/>
                </a:solidFill>
                <a:latin typeface="Droid Serif"/>
              </a:rPr>
              <a:t> </a:t>
            </a:r>
            <a:r>
              <a:rPr lang="en-US" sz="1600" dirty="0" err="1">
                <a:solidFill>
                  <a:srgbClr val="000000"/>
                </a:solidFill>
                <a:latin typeface="Droid Serif"/>
              </a:rPr>
              <a:t>al-Ṣayyib</a:t>
            </a:r>
            <a:r>
              <a:rPr lang="en-US" sz="1600" dirty="0">
                <a:solidFill>
                  <a:srgbClr val="000000"/>
                </a:solidFill>
                <a:latin typeface="Droid Serif"/>
              </a:rPr>
              <a:t> 1/48</a:t>
            </a:r>
          </a:p>
          <a:p>
            <a:pPr fontAlgn="base"/>
            <a:endParaRPr lang="en-US" sz="1600" dirty="0">
              <a:solidFill>
                <a:srgbClr val="000000"/>
              </a:solidFill>
              <a:latin typeface="Droid Serif"/>
            </a:endParaRPr>
          </a:p>
          <a:p>
            <a:pPr algn="r" fontAlgn="base"/>
            <a:r>
              <a:rPr lang="ar" sz="1600" dirty="0">
                <a:solidFill>
                  <a:srgbClr val="000000"/>
                </a:solidFill>
                <a:latin typeface="Droid Serif"/>
              </a:rPr>
              <a:t>عن ابن القيم قَالَ وَقَالَ لِي شَيْخَ الْإِسْلَامِ ابْنَ تَيْمِيَّةَ رحمه الله مَرَّةً </a:t>
            </a:r>
            <a:r>
              <a:rPr lang="ar" sz="2400" b="1" dirty="0"/>
              <a:t>إنّ في الدينا جنة من لم يدخلها لم يدخل جنة الآخرة ...</a:t>
            </a:r>
            <a:r>
              <a:rPr lang="ar" sz="4400" b="1" dirty="0"/>
              <a:t> </a:t>
            </a:r>
            <a:r>
              <a:rPr lang="ar" sz="3200" dirty="0">
                <a:solidFill>
                  <a:srgbClr val="000000"/>
                </a:solidFill>
                <a:latin typeface="Droid Serif"/>
              </a:rPr>
              <a:t>مَا يَصْنَعُ أَعْدَائِي بِي أَنَا جَنَّتِي وَبُسْتَانِي فِي صَدْرِي أَيْنَ رُحْت فَهِيَ مَعِي لَا تُفَارِقُنِي أَنَا حَبْسِي خَلْوَةٌ وَقَتْلِي شَهَادَةٌ وَإِخْرَاجِي مِنْ بَلَدِي سِيَاحَةٌ</a:t>
            </a:r>
            <a:r>
              <a:rPr lang="en-US" sz="3200" dirty="0">
                <a:solidFill>
                  <a:srgbClr val="000000"/>
                </a:solidFill>
                <a:latin typeface="Droid Serif"/>
              </a:rPr>
              <a:t> </a:t>
            </a:r>
            <a:endParaRPr lang="ar" sz="1600" dirty="0">
              <a:solidFill>
                <a:srgbClr val="000000"/>
              </a:solidFill>
              <a:latin typeface="Droid Serif"/>
            </a:endParaRPr>
          </a:p>
          <a:p>
            <a:pPr algn="r" fontAlgn="base"/>
            <a:r>
              <a:rPr lang="ar" sz="1600" dirty="0">
                <a:solidFill>
                  <a:srgbClr val="000000"/>
                </a:solidFill>
                <a:latin typeface="Droid Serif"/>
              </a:rPr>
              <a:t>1/48 الوابل الصيب من الكلم الطيب</a:t>
            </a:r>
          </a:p>
        </p:txBody>
      </p:sp>
      <p:sp>
        <p:nvSpPr>
          <p:cNvPr id="2" name="Rectangle 1">
            <a:extLst>
              <a:ext uri="{FF2B5EF4-FFF2-40B4-BE49-F238E27FC236}">
                <a16:creationId xmlns:a16="http://schemas.microsoft.com/office/drawing/2014/main" id="{07114A42-34D6-E042-87D6-8724AF6B41FF}"/>
              </a:ext>
            </a:extLst>
          </p:cNvPr>
          <p:cNvSpPr/>
          <p:nvPr/>
        </p:nvSpPr>
        <p:spPr>
          <a:xfrm>
            <a:off x="2649062" y="413117"/>
            <a:ext cx="6131807" cy="646331"/>
          </a:xfrm>
          <a:prstGeom prst="rect">
            <a:avLst/>
          </a:prstGeom>
        </p:spPr>
        <p:txBody>
          <a:bodyPr wrap="none">
            <a:spAutoFit/>
          </a:bodyPr>
          <a:lstStyle/>
          <a:p>
            <a:r>
              <a:rPr lang="en-US" sz="3600" b="1" u="sng" dirty="0"/>
              <a:t>Happiness is in the heart/Spirit</a:t>
            </a:r>
          </a:p>
        </p:txBody>
      </p:sp>
      <p:pic>
        <p:nvPicPr>
          <p:cNvPr id="5" name="Audio 4">
            <a:hlinkClick r:id="" action="ppaction://media"/>
            <a:extLst>
              <a:ext uri="{FF2B5EF4-FFF2-40B4-BE49-F238E27FC236}">
                <a16:creationId xmlns:a16="http://schemas.microsoft.com/office/drawing/2014/main" id="{E409B9B0-5E00-AE4D-B5A9-41179311947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562214203"/>
      </p:ext>
    </p:extLst>
  </p:cSld>
  <p:clrMapOvr>
    <a:masterClrMapping/>
  </p:clrMapOvr>
  <mc:AlternateContent xmlns:mc="http://schemas.openxmlformats.org/markup-compatibility/2006">
    <mc:Choice xmlns:p14="http://schemas.microsoft.com/office/powerpoint/2010/main" Requires="p14">
      <p:transition spd="slow" p14:dur="2000" advTm="66862"/>
    </mc:Choice>
    <mc:Fallback>
      <p:transition spd="slow" advTm="66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1A053-3A2C-A946-AA5E-8A086276C4FB}"/>
              </a:ext>
            </a:extLst>
          </p:cNvPr>
          <p:cNvSpPr>
            <a:spLocks noGrp="1"/>
          </p:cNvSpPr>
          <p:nvPr>
            <p:ph type="title"/>
          </p:nvPr>
        </p:nvSpPr>
        <p:spPr/>
        <p:txBody>
          <a:bodyPr/>
          <a:lstStyle/>
          <a:p>
            <a:r>
              <a:rPr lang="en-US" dirty="0"/>
              <a:t>How to get all your </a:t>
            </a:r>
            <a:r>
              <a:rPr lang="en-US" dirty="0" err="1"/>
              <a:t>duaa</a:t>
            </a:r>
            <a:r>
              <a:rPr lang="en-US" dirty="0"/>
              <a:t> to be accepted all the time</a:t>
            </a:r>
          </a:p>
        </p:txBody>
      </p:sp>
      <p:sp>
        <p:nvSpPr>
          <p:cNvPr id="3" name="Text Placeholder 2">
            <a:extLst>
              <a:ext uri="{FF2B5EF4-FFF2-40B4-BE49-F238E27FC236}">
                <a16:creationId xmlns:a16="http://schemas.microsoft.com/office/drawing/2014/main" id="{181E629E-F221-3149-9C1C-E634F01E0075}"/>
              </a:ext>
            </a:extLst>
          </p:cNvPr>
          <p:cNvSpPr>
            <a:spLocks noGrp="1"/>
          </p:cNvSpPr>
          <p:nvPr>
            <p:ph type="body" idx="1"/>
          </p:nvPr>
        </p:nvSpPr>
        <p:spPr/>
        <p:txBody>
          <a:bodyPr/>
          <a:lstStyle/>
          <a:p>
            <a:r>
              <a:rPr lang="en-US" dirty="0"/>
              <a:t>A High stage </a:t>
            </a:r>
            <a:r>
              <a:rPr lang="ar" dirty="0"/>
              <a:t>ولي الله</a:t>
            </a:r>
            <a:endParaRPr lang="en-US" dirty="0"/>
          </a:p>
        </p:txBody>
      </p:sp>
    </p:spTree>
    <p:extLst>
      <p:ext uri="{BB962C8B-B14F-4D97-AF65-F5344CB8AC3E}">
        <p14:creationId xmlns:p14="http://schemas.microsoft.com/office/powerpoint/2010/main" val="4020868474"/>
      </p:ext>
    </p:extLst>
  </p:cSld>
  <p:clrMapOvr>
    <a:masterClrMapping/>
  </p:clrMapOvr>
  <mc:AlternateContent xmlns:mc="http://schemas.openxmlformats.org/markup-compatibility/2006">
    <mc:Choice xmlns:p14="http://schemas.microsoft.com/office/powerpoint/2010/main" Requires="p14">
      <p:transition spd="slow" p14:dur="2000" advTm="15157"/>
    </mc:Choice>
    <mc:Fallback>
      <p:transition spd="slow" advTm="1515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E31987-5208-5F44-9ADC-418CF6E609C4}"/>
              </a:ext>
            </a:extLst>
          </p:cNvPr>
          <p:cNvSpPr/>
          <p:nvPr/>
        </p:nvSpPr>
        <p:spPr>
          <a:xfrm>
            <a:off x="356461" y="697424"/>
            <a:ext cx="11623729" cy="5386090"/>
          </a:xfrm>
          <a:prstGeom prst="rect">
            <a:avLst/>
          </a:prstGeom>
        </p:spPr>
        <p:txBody>
          <a:bodyPr wrap="square">
            <a:spAutoFit/>
          </a:bodyPr>
          <a:lstStyle/>
          <a:p>
            <a:pPr algn="r" rtl="1"/>
            <a:r>
              <a:rPr lang="ar-SA" sz="2400" b="1" dirty="0">
                <a:solidFill>
                  <a:srgbClr val="000000"/>
                </a:solidFill>
                <a:latin typeface="Times New Roman" panose="02020603050405020304" pitchFamily="18" charset="0"/>
                <a:ea typeface="Times New Roman" panose="02020603050405020304" pitchFamily="18" charset="0"/>
                <a:cs typeface="Arabic Transparent"/>
              </a:rPr>
              <a:t>إن الله قال : من عادى لي وليا فقد آذنته بالحرب ،</a:t>
            </a:r>
            <a:endParaRPr lang="en-US" sz="2400" dirty="0">
              <a:latin typeface="Times New Roman" panose="02020603050405020304" pitchFamily="18" charset="0"/>
              <a:ea typeface="Times New Roman" panose="02020603050405020304" pitchFamily="18" charset="0"/>
            </a:endParaRPr>
          </a:p>
          <a:p>
            <a:r>
              <a:rPr lang="en-US" sz="3200" dirty="0">
                <a:solidFill>
                  <a:srgbClr val="000000"/>
                </a:solidFill>
                <a:latin typeface="Arial" panose="020B0604020202020204" pitchFamily="34" charset="0"/>
                <a:ea typeface="Times New Roman" panose="02020603050405020304" pitchFamily="18" charset="0"/>
              </a:rPr>
              <a:t>"Allah said, 'I will declare war against him who shows hostility to a pious worshipper of Mine.</a:t>
            </a:r>
            <a:endParaRPr lang="en-US" sz="2400" dirty="0">
              <a:latin typeface="Times New Roman" panose="02020603050405020304" pitchFamily="18" charset="0"/>
              <a:ea typeface="Times New Roman" panose="02020603050405020304" pitchFamily="18" charset="0"/>
            </a:endParaRPr>
          </a:p>
          <a:p>
            <a:pPr algn="r" rtl="1"/>
            <a:r>
              <a:rPr lang="en-US" sz="2400" b="1" dirty="0">
                <a:solidFill>
                  <a:srgbClr val="000000"/>
                </a:solidFill>
                <a:latin typeface="Times New Roman" panose="02020603050405020304" pitchFamily="18" charset="0"/>
                <a:ea typeface="Times New Roman" panose="02020603050405020304" pitchFamily="18" charset="0"/>
                <a:cs typeface="Arabic Transparent"/>
              </a:rPr>
              <a:t> </a:t>
            </a:r>
            <a:endParaRPr lang="en-US" sz="2400" dirty="0">
              <a:latin typeface="Times New Roman" panose="02020603050405020304" pitchFamily="18" charset="0"/>
              <a:ea typeface="Times New Roman" panose="02020603050405020304" pitchFamily="18" charset="0"/>
            </a:endParaRPr>
          </a:p>
          <a:p>
            <a:pPr algn="r" rtl="1"/>
            <a:r>
              <a:rPr lang="ar-SA" sz="2400" b="1" dirty="0">
                <a:solidFill>
                  <a:srgbClr val="000000"/>
                </a:solidFill>
                <a:latin typeface="Times New Roman" panose="02020603050405020304" pitchFamily="18" charset="0"/>
                <a:ea typeface="Times New Roman" panose="02020603050405020304" pitchFamily="18" charset="0"/>
                <a:cs typeface="Arabic Transparent"/>
              </a:rPr>
              <a:t> وما تقرب إلي عبدي بشيء أحب إلي مما افترضت عليه ،</a:t>
            </a:r>
            <a:endParaRPr lang="en-US" sz="2400" dirty="0">
              <a:latin typeface="Times New Roman" panose="02020603050405020304" pitchFamily="18" charset="0"/>
              <a:ea typeface="Times New Roman" panose="02020603050405020304" pitchFamily="18" charset="0"/>
            </a:endParaRPr>
          </a:p>
          <a:p>
            <a:r>
              <a:rPr lang="en-US" sz="3200" dirty="0">
                <a:solidFill>
                  <a:srgbClr val="000000"/>
                </a:solidFill>
                <a:latin typeface="Arial" panose="020B0604020202020204" pitchFamily="34" charset="0"/>
                <a:ea typeface="Times New Roman" panose="02020603050405020304" pitchFamily="18" charset="0"/>
              </a:rPr>
              <a:t>And the most beloved things with which My slave comes nearer to Me, is what I have enjoined upon him; (The </a:t>
            </a:r>
            <a:r>
              <a:rPr lang="en-US" sz="2400" dirty="0">
                <a:latin typeface="Times New Roman" panose="02020603050405020304" pitchFamily="18" charset="0"/>
                <a:ea typeface="Times New Roman" panose="02020603050405020304" pitchFamily="18" charset="0"/>
              </a:rPr>
              <a:t>obligations</a:t>
            </a:r>
            <a:r>
              <a:rPr lang="en-US" sz="3200" dirty="0">
                <a:solidFill>
                  <a:srgbClr val="000000"/>
                </a:solidFill>
                <a:latin typeface="Arial" panose="020B0604020202020204" pitchFamily="34"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rPr>
              <a:t> </a:t>
            </a:r>
          </a:p>
          <a:p>
            <a:pPr marL="1143000" marR="0" lvl="2" indent="-228600">
              <a:spcBef>
                <a:spcPts val="0"/>
              </a:spcBef>
              <a:spcAft>
                <a:spcPts val="0"/>
              </a:spcAft>
              <a:buFont typeface="+mj-lt"/>
              <a:buAutoNum type="romanLcPeriod"/>
              <a:tabLst>
                <a:tab pos="1371600" algn="l"/>
              </a:tabLst>
            </a:pPr>
            <a:r>
              <a:rPr lang="en-US" sz="2400" dirty="0">
                <a:latin typeface="Times New Roman" panose="02020603050405020304" pitchFamily="18" charset="0"/>
                <a:ea typeface="Times New Roman" panose="02020603050405020304" pitchFamily="18" charset="0"/>
              </a:rPr>
              <a:t>5 Prayers on time daily (Preferably in the mosque)</a:t>
            </a:r>
          </a:p>
          <a:p>
            <a:pPr marL="1143000" marR="0" lvl="2" indent="-228600">
              <a:spcBef>
                <a:spcPts val="0"/>
              </a:spcBef>
              <a:spcAft>
                <a:spcPts val="0"/>
              </a:spcAft>
              <a:buFont typeface="+mj-lt"/>
              <a:buAutoNum type="romanLcPeriod"/>
              <a:tabLst>
                <a:tab pos="1371600" algn="l"/>
              </a:tabLst>
            </a:pPr>
            <a:r>
              <a:rPr lang="en-US" sz="2400" dirty="0">
                <a:latin typeface="Times New Roman" panose="02020603050405020304" pitchFamily="18" charset="0"/>
                <a:ea typeface="Times New Roman" panose="02020603050405020304" pitchFamily="18" charset="0"/>
              </a:rPr>
              <a:t>Fast Ramadan</a:t>
            </a:r>
          </a:p>
          <a:p>
            <a:pPr marL="1143000" marR="0" lvl="2" indent="-228600">
              <a:spcBef>
                <a:spcPts val="0"/>
              </a:spcBef>
              <a:spcAft>
                <a:spcPts val="0"/>
              </a:spcAft>
              <a:buFont typeface="+mj-lt"/>
              <a:buAutoNum type="romanLcPeriod"/>
              <a:tabLst>
                <a:tab pos="1371600" algn="l"/>
              </a:tabLst>
            </a:pPr>
            <a:r>
              <a:rPr lang="en-US" sz="2400" dirty="0">
                <a:latin typeface="Times New Roman" panose="02020603050405020304" pitchFamily="18" charset="0"/>
                <a:ea typeface="Times New Roman" panose="02020603050405020304" pitchFamily="18" charset="0"/>
              </a:rPr>
              <a:t>Zakat</a:t>
            </a:r>
          </a:p>
          <a:p>
            <a:pPr marL="1143000" marR="0" lvl="2" indent="-228600">
              <a:spcBef>
                <a:spcPts val="0"/>
              </a:spcBef>
              <a:spcAft>
                <a:spcPts val="0"/>
              </a:spcAft>
              <a:buFont typeface="+mj-lt"/>
              <a:buAutoNum type="romanLcPeriod"/>
              <a:tabLst>
                <a:tab pos="1371600" algn="l"/>
              </a:tabLst>
            </a:pPr>
            <a:r>
              <a:rPr lang="en-US" sz="2400" dirty="0">
                <a:latin typeface="Times New Roman" panose="02020603050405020304" pitchFamily="18" charset="0"/>
                <a:ea typeface="Times New Roman" panose="02020603050405020304" pitchFamily="18" charset="0"/>
              </a:rPr>
              <a:t>Lowering the gazes</a:t>
            </a:r>
          </a:p>
          <a:p>
            <a:pPr marL="1143000" marR="0" lvl="2" indent="-228600">
              <a:spcBef>
                <a:spcPts val="0"/>
              </a:spcBef>
              <a:spcAft>
                <a:spcPts val="0"/>
              </a:spcAft>
              <a:buFont typeface="+mj-lt"/>
              <a:buAutoNum type="romanLcPeriod"/>
              <a:tabLst>
                <a:tab pos="1371600" algn="l"/>
              </a:tabLst>
            </a:pPr>
            <a:r>
              <a:rPr lang="en-US" sz="2400" dirty="0">
                <a:effectLst/>
                <a:latin typeface="Times New Roman" panose="02020603050405020304" pitchFamily="18" charset="0"/>
                <a:ea typeface="Times New Roman" panose="02020603050405020304" pitchFamily="18" charset="0"/>
              </a:rPr>
              <a:t>Take care of your family and parents</a:t>
            </a:r>
          </a:p>
        </p:txBody>
      </p:sp>
      <p:sp>
        <p:nvSpPr>
          <p:cNvPr id="3" name="Rectangle 2">
            <a:extLst>
              <a:ext uri="{FF2B5EF4-FFF2-40B4-BE49-F238E27FC236}">
                <a16:creationId xmlns:a16="http://schemas.microsoft.com/office/drawing/2014/main" id="{0AA4D8C8-1777-B04E-B1BF-EE207AEB479B}"/>
              </a:ext>
            </a:extLst>
          </p:cNvPr>
          <p:cNvSpPr/>
          <p:nvPr/>
        </p:nvSpPr>
        <p:spPr>
          <a:xfrm>
            <a:off x="356461" y="559043"/>
            <a:ext cx="3225370" cy="584775"/>
          </a:xfrm>
          <a:prstGeom prst="rect">
            <a:avLst/>
          </a:prstGeom>
        </p:spPr>
        <p:txBody>
          <a:bodyPr wrap="none">
            <a:spAutoFit/>
          </a:bodyPr>
          <a:lstStyle/>
          <a:p>
            <a:r>
              <a:rPr lang="en-US" sz="3200" b="1" dirty="0">
                <a:solidFill>
                  <a:srgbClr val="FF0000"/>
                </a:solidFill>
                <a:latin typeface="Lotus Linotype"/>
              </a:rPr>
              <a:t>Bukhari Narrated:</a:t>
            </a:r>
            <a:endParaRPr lang="en-US" sz="3200" b="1" dirty="0">
              <a:solidFill>
                <a:srgbClr val="FF0000"/>
              </a:solidFill>
            </a:endParaRPr>
          </a:p>
        </p:txBody>
      </p:sp>
    </p:spTree>
    <p:extLst>
      <p:ext uri="{BB962C8B-B14F-4D97-AF65-F5344CB8AC3E}">
        <p14:creationId xmlns:p14="http://schemas.microsoft.com/office/powerpoint/2010/main" val="2011573634"/>
      </p:ext>
    </p:extLst>
  </p:cSld>
  <p:clrMapOvr>
    <a:masterClrMapping/>
  </p:clrMapOvr>
  <mc:AlternateContent xmlns:mc="http://schemas.openxmlformats.org/markup-compatibility/2006">
    <mc:Choice xmlns:p14="http://schemas.microsoft.com/office/powerpoint/2010/main" Requires="p14">
      <p:transition spd="slow" p14:dur="2000" advTm="161683"/>
    </mc:Choice>
    <mc:Fallback>
      <p:transition spd="slow" advTm="161683"/>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AC9FFD-C0A9-0D40-B3CC-0921E6E68E80}"/>
              </a:ext>
            </a:extLst>
          </p:cNvPr>
          <p:cNvSpPr/>
          <p:nvPr/>
        </p:nvSpPr>
        <p:spPr>
          <a:xfrm>
            <a:off x="387457" y="774915"/>
            <a:ext cx="11546237" cy="5755422"/>
          </a:xfrm>
          <a:prstGeom prst="rect">
            <a:avLst/>
          </a:prstGeom>
        </p:spPr>
        <p:txBody>
          <a:bodyPr wrap="square">
            <a:spAutoFit/>
          </a:bodyPr>
          <a:lstStyle/>
          <a:p>
            <a:pPr algn="r" rtl="1"/>
            <a:r>
              <a:rPr lang="ar-SA" sz="3200" b="1" dirty="0">
                <a:solidFill>
                  <a:srgbClr val="000000"/>
                </a:solidFill>
                <a:latin typeface="Times New Roman" panose="02020603050405020304" pitchFamily="18" charset="0"/>
                <a:ea typeface="Times New Roman" panose="02020603050405020304" pitchFamily="18" charset="0"/>
                <a:cs typeface="Arabic Transparent"/>
              </a:rPr>
              <a:t>وما يزال عبدي يتقرب إلي بالنوافل حتى أحبه ،</a:t>
            </a:r>
            <a:endParaRPr lang="en-US" sz="3200" dirty="0">
              <a:latin typeface="Times New Roman" panose="02020603050405020304" pitchFamily="18" charset="0"/>
              <a:ea typeface="Times New Roman" panose="02020603050405020304" pitchFamily="18" charset="0"/>
            </a:endParaRPr>
          </a:p>
          <a:p>
            <a:r>
              <a:rPr lang="en-US" sz="2800" dirty="0">
                <a:solidFill>
                  <a:srgbClr val="000000"/>
                </a:solidFill>
                <a:latin typeface="Arial" panose="020B0604020202020204" pitchFamily="34" charset="0"/>
                <a:ea typeface="Times New Roman" panose="02020603050405020304" pitchFamily="18" charset="0"/>
              </a:rPr>
              <a:t>and My slave keeps on coming closer to Me through performing </a:t>
            </a:r>
            <a:r>
              <a:rPr lang="en-US" sz="2800" dirty="0" err="1">
                <a:solidFill>
                  <a:srgbClr val="000000"/>
                </a:solidFill>
                <a:latin typeface="Arial" panose="020B0604020202020204" pitchFamily="34" charset="0"/>
                <a:ea typeface="Times New Roman" panose="02020603050405020304" pitchFamily="18" charset="0"/>
              </a:rPr>
              <a:t>Nawafil</a:t>
            </a:r>
            <a:r>
              <a:rPr lang="en-US" sz="2800" dirty="0">
                <a:solidFill>
                  <a:srgbClr val="000000"/>
                </a:solidFill>
                <a:latin typeface="Arial" panose="020B0604020202020204" pitchFamily="34" charset="0"/>
                <a:ea typeface="Times New Roman" panose="02020603050405020304" pitchFamily="18" charset="0"/>
              </a:rPr>
              <a:t> (praying or doing extra deeds besides what is obligatory) till I love him,</a:t>
            </a:r>
            <a:endParaRPr lang="en-US" sz="2000" dirty="0">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romanLcPeriod"/>
              <a:tabLst>
                <a:tab pos="1371600" algn="l"/>
              </a:tabLst>
            </a:pPr>
            <a:r>
              <a:rPr lang="en-US" sz="2000" dirty="0" err="1">
                <a:latin typeface="Times New Roman" panose="02020603050405020304" pitchFamily="18" charset="0"/>
                <a:ea typeface="Times New Roman" panose="02020603050405020304" pitchFamily="18" charset="0"/>
              </a:rPr>
              <a:t>Duaa</a:t>
            </a:r>
            <a:endParaRPr lang="en-US" sz="2000" dirty="0">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romanLcPeriod"/>
              <a:tabLst>
                <a:tab pos="1371600" algn="l"/>
              </a:tabLst>
            </a:pPr>
            <a:r>
              <a:rPr lang="en-US" sz="2000" dirty="0">
                <a:latin typeface="Times New Roman" panose="02020603050405020304" pitchFamily="18" charset="0"/>
                <a:ea typeface="Times New Roman" panose="02020603050405020304" pitchFamily="18" charset="0"/>
              </a:rPr>
              <a:t>Pray:</a:t>
            </a:r>
          </a:p>
          <a:p>
            <a:pPr marL="1600200" marR="0" lvl="3" indent="-228600">
              <a:spcBef>
                <a:spcPts val="0"/>
              </a:spcBef>
              <a:spcAft>
                <a:spcPts val="0"/>
              </a:spcAft>
              <a:buFont typeface="+mj-lt"/>
              <a:buAutoNum type="arabicPeriod"/>
              <a:tabLst>
                <a:tab pos="1828800" algn="l"/>
              </a:tabLst>
            </a:pPr>
            <a:r>
              <a:rPr lang="en-US" sz="2000" dirty="0">
                <a:latin typeface="Times New Roman" panose="02020603050405020304" pitchFamily="18" charset="0"/>
                <a:ea typeface="Times New Roman" panose="02020603050405020304" pitchFamily="18" charset="0"/>
              </a:rPr>
              <a:t>12 raka3ah </a:t>
            </a:r>
            <a:r>
              <a:rPr lang="en-US" sz="2000" dirty="0" err="1">
                <a:latin typeface="Times New Roman" panose="02020603050405020304" pitchFamily="18" charset="0"/>
                <a:ea typeface="Times New Roman" panose="02020603050405020304" pitchFamily="18" charset="0"/>
              </a:rPr>
              <a:t>sonnah</a:t>
            </a:r>
            <a:r>
              <a:rPr lang="en-US" sz="2000" dirty="0">
                <a:latin typeface="Times New Roman" panose="02020603050405020304" pitchFamily="18" charset="0"/>
                <a:ea typeface="Times New Roman" panose="02020603050405020304" pitchFamily="18" charset="0"/>
              </a:rPr>
              <a:t> (2, 6, 2, 2)</a:t>
            </a:r>
          </a:p>
          <a:p>
            <a:pPr marL="1600200" marR="0" lvl="3" indent="-228600">
              <a:spcBef>
                <a:spcPts val="0"/>
              </a:spcBef>
              <a:spcAft>
                <a:spcPts val="0"/>
              </a:spcAft>
              <a:buFont typeface="+mj-lt"/>
              <a:buAutoNum type="arabicPeriod"/>
              <a:tabLst>
                <a:tab pos="1828800" algn="l"/>
              </a:tabLst>
            </a:pPr>
            <a:r>
              <a:rPr lang="en-US" sz="2000" dirty="0">
                <a:latin typeface="Times New Roman" panose="02020603050405020304" pitchFamily="18" charset="0"/>
                <a:ea typeface="Times New Roman" panose="02020603050405020304" pitchFamily="18" charset="0"/>
              </a:rPr>
              <a:t>Extras are (2 before </a:t>
            </a:r>
            <a:r>
              <a:rPr lang="en-US" sz="2000" dirty="0" err="1">
                <a:latin typeface="Times New Roman" panose="02020603050405020304" pitchFamily="18" charset="0"/>
                <a:ea typeface="Times New Roman" panose="02020603050405020304" pitchFamily="18" charset="0"/>
              </a:rPr>
              <a:t>Zuhur</a:t>
            </a:r>
            <a:r>
              <a:rPr lang="en-US" sz="2000" dirty="0">
                <a:latin typeface="Times New Roman" panose="02020603050405020304" pitchFamily="18" charset="0"/>
                <a:ea typeface="Times New Roman" panose="02020603050405020304" pitchFamily="18" charset="0"/>
              </a:rPr>
              <a:t>, 4 before </a:t>
            </a:r>
            <a:r>
              <a:rPr lang="en-US" sz="2000" dirty="0" err="1">
                <a:latin typeface="Times New Roman" panose="02020603050405020304" pitchFamily="18" charset="0"/>
                <a:ea typeface="Times New Roman" panose="02020603050405020304" pitchFamily="18" charset="0"/>
              </a:rPr>
              <a:t>Asr</a:t>
            </a:r>
            <a:r>
              <a:rPr lang="en-US" sz="2000" dirty="0">
                <a:latin typeface="Times New Roman" panose="02020603050405020304" pitchFamily="18" charset="0"/>
                <a:ea typeface="Times New Roman" panose="02020603050405020304" pitchFamily="18" charset="0"/>
              </a:rPr>
              <a:t>, 2 before Maghrib, 2 before </a:t>
            </a:r>
            <a:r>
              <a:rPr lang="en-US" sz="2000" dirty="0" err="1">
                <a:latin typeface="Times New Roman" panose="02020603050405020304" pitchFamily="18" charset="0"/>
                <a:ea typeface="Times New Roman" panose="02020603050405020304" pitchFamily="18" charset="0"/>
              </a:rPr>
              <a:t>Ishaa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Kiam</a:t>
            </a:r>
            <a:r>
              <a:rPr lang="en-US" sz="2000" dirty="0">
                <a:latin typeface="Times New Roman" panose="02020603050405020304" pitchFamily="18" charset="0"/>
                <a:ea typeface="Times New Roman" panose="02020603050405020304" pitchFamily="18" charset="0"/>
              </a:rPr>
              <a:t> (8 or 20), </a:t>
            </a:r>
            <a:r>
              <a:rPr lang="en-US" sz="2000" dirty="0" err="1">
                <a:latin typeface="Times New Roman" panose="02020603050405020304" pitchFamily="18" charset="0"/>
                <a:ea typeface="Times New Roman" panose="02020603050405020304" pitchFamily="18" charset="0"/>
              </a:rPr>
              <a:t>Wetr</a:t>
            </a:r>
            <a:r>
              <a:rPr lang="en-US" sz="2000" dirty="0">
                <a:latin typeface="Times New Roman" panose="02020603050405020304" pitchFamily="18" charset="0"/>
                <a:ea typeface="Times New Roman" panose="02020603050405020304" pitchFamily="18" charset="0"/>
              </a:rPr>
              <a:t> 3)</a:t>
            </a:r>
          </a:p>
          <a:p>
            <a:pPr marL="1143000" marR="0" lvl="2" indent="-228600">
              <a:spcBef>
                <a:spcPts val="0"/>
              </a:spcBef>
              <a:spcAft>
                <a:spcPts val="0"/>
              </a:spcAft>
              <a:buFont typeface="+mj-lt"/>
              <a:buAutoNum type="romanLcPeriod"/>
              <a:tabLst>
                <a:tab pos="1371600" algn="l"/>
              </a:tabLst>
            </a:pPr>
            <a:r>
              <a:rPr lang="en-US" sz="2000" dirty="0">
                <a:latin typeface="Times New Roman" panose="02020603050405020304" pitchFamily="18" charset="0"/>
                <a:ea typeface="Times New Roman" panose="02020603050405020304" pitchFamily="18" charset="0"/>
              </a:rPr>
              <a:t>Fast:</a:t>
            </a:r>
          </a:p>
          <a:p>
            <a:pPr marL="1600200" marR="0" lvl="3" indent="-228600">
              <a:spcBef>
                <a:spcPts val="0"/>
              </a:spcBef>
              <a:spcAft>
                <a:spcPts val="0"/>
              </a:spcAft>
              <a:buFont typeface="+mj-lt"/>
              <a:buAutoNum type="arabicPeriod"/>
              <a:tabLst>
                <a:tab pos="1828800" algn="l"/>
              </a:tabLst>
            </a:pPr>
            <a:r>
              <a:rPr lang="en-US" sz="2000" dirty="0">
                <a:latin typeface="Times New Roman" panose="02020603050405020304" pitchFamily="18" charset="0"/>
                <a:ea typeface="Times New Roman" panose="02020603050405020304" pitchFamily="18" charset="0"/>
              </a:rPr>
              <a:t>Mondays and Thursdays</a:t>
            </a:r>
          </a:p>
          <a:p>
            <a:pPr marL="1600200" marR="0" lvl="3" indent="-228600">
              <a:spcBef>
                <a:spcPts val="0"/>
              </a:spcBef>
              <a:spcAft>
                <a:spcPts val="0"/>
              </a:spcAft>
              <a:buFont typeface="+mj-lt"/>
              <a:buAutoNum type="arabicPeriod"/>
              <a:tabLst>
                <a:tab pos="1828800" algn="l"/>
              </a:tabLst>
            </a:pPr>
            <a:r>
              <a:rPr lang="en-US" sz="2000" dirty="0">
                <a:latin typeface="Times New Roman" panose="02020603050405020304" pitchFamily="18" charset="0"/>
                <a:ea typeface="Times New Roman" panose="02020603050405020304" pitchFamily="18" charset="0"/>
              </a:rPr>
              <a:t>13, 14, and 15 of each month</a:t>
            </a:r>
          </a:p>
          <a:p>
            <a:pPr marL="1600200" marR="0" lvl="3" indent="-228600">
              <a:spcBef>
                <a:spcPts val="0"/>
              </a:spcBef>
              <a:spcAft>
                <a:spcPts val="0"/>
              </a:spcAft>
              <a:buFont typeface="+mj-lt"/>
              <a:buAutoNum type="arabicPeriod"/>
              <a:tabLst>
                <a:tab pos="1828800" algn="l"/>
              </a:tabLst>
            </a:pPr>
            <a:r>
              <a:rPr lang="en-US" sz="2000" dirty="0" err="1">
                <a:latin typeface="Times New Roman" panose="02020603050405020304" pitchFamily="18" charset="0"/>
                <a:ea typeface="Times New Roman" panose="02020603050405020304" pitchFamily="18" charset="0"/>
              </a:rPr>
              <a:t>Arafah</a:t>
            </a:r>
            <a:r>
              <a:rPr lang="en-US" sz="2000" dirty="0">
                <a:latin typeface="Times New Roman" panose="02020603050405020304" pitchFamily="18" charset="0"/>
                <a:ea typeface="Times New Roman" panose="02020603050405020304" pitchFamily="18" charset="0"/>
              </a:rPr>
              <a:t>, 3ashoraa…</a:t>
            </a:r>
          </a:p>
          <a:p>
            <a:pPr marL="1143000" marR="0" lvl="2" indent="-228600">
              <a:spcBef>
                <a:spcPts val="0"/>
              </a:spcBef>
              <a:spcAft>
                <a:spcPts val="0"/>
              </a:spcAft>
              <a:buFont typeface="+mj-lt"/>
              <a:buAutoNum type="romanLcPeriod"/>
              <a:tabLst>
                <a:tab pos="1371600" algn="l"/>
              </a:tabLst>
            </a:pPr>
            <a:r>
              <a:rPr lang="en-US" sz="2000" dirty="0">
                <a:latin typeface="Times New Roman" panose="02020603050405020304" pitchFamily="18" charset="0"/>
                <a:ea typeface="Times New Roman" panose="02020603050405020304" pitchFamily="18" charset="0"/>
              </a:rPr>
              <a:t>Charity</a:t>
            </a:r>
          </a:p>
          <a:p>
            <a:pPr marL="1143000" marR="0" lvl="2" indent="-228600">
              <a:spcBef>
                <a:spcPts val="0"/>
              </a:spcBef>
              <a:spcAft>
                <a:spcPts val="0"/>
              </a:spcAft>
              <a:buFont typeface="+mj-lt"/>
              <a:buAutoNum type="romanLcPeriod"/>
              <a:tabLst>
                <a:tab pos="1371600" algn="l"/>
              </a:tabLst>
            </a:pPr>
            <a:r>
              <a:rPr lang="en-US" sz="2000" dirty="0">
                <a:latin typeface="Times New Roman" panose="02020603050405020304" pitchFamily="18" charset="0"/>
                <a:ea typeface="Times New Roman" panose="02020603050405020304" pitchFamily="18" charset="0"/>
              </a:rPr>
              <a:t>Quran</a:t>
            </a:r>
          </a:p>
          <a:p>
            <a:pPr marL="1143000" marR="0" lvl="2" indent="-228600">
              <a:spcBef>
                <a:spcPts val="0"/>
              </a:spcBef>
              <a:spcAft>
                <a:spcPts val="0"/>
              </a:spcAft>
              <a:buFont typeface="+mj-lt"/>
              <a:buAutoNum type="romanLcPeriod"/>
              <a:tabLst>
                <a:tab pos="1371600" algn="l"/>
              </a:tabLst>
            </a:pPr>
            <a:r>
              <a:rPr lang="en-US" sz="2000" dirty="0">
                <a:latin typeface="Times New Roman" panose="02020603050405020304" pitchFamily="18" charset="0"/>
                <a:ea typeface="Times New Roman" panose="02020603050405020304" pitchFamily="18" charset="0"/>
              </a:rPr>
              <a:t>Follow </a:t>
            </a:r>
            <a:r>
              <a:rPr lang="en-US" sz="2000" dirty="0" err="1">
                <a:latin typeface="Times New Roman" panose="02020603050405020304" pitchFamily="18" charset="0"/>
                <a:ea typeface="Times New Roman" panose="02020603050405020304" pitchFamily="18" charset="0"/>
              </a:rPr>
              <a:t>Sonnan</a:t>
            </a:r>
            <a:endParaRPr lang="en-US" sz="2000" dirty="0">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rabicPeriod"/>
              <a:tabLst>
                <a:tab pos="1828800" algn="l"/>
              </a:tabLst>
            </a:pPr>
            <a:r>
              <a:rPr lang="en-US" sz="2000" dirty="0">
                <a:latin typeface="Times New Roman" panose="02020603050405020304" pitchFamily="18" charset="0"/>
                <a:ea typeface="Times New Roman" panose="02020603050405020304" pitchFamily="18" charset="0"/>
              </a:rPr>
              <a:t>Sleep on </a:t>
            </a:r>
            <a:r>
              <a:rPr lang="en-US" sz="2000" dirty="0" err="1">
                <a:latin typeface="Times New Roman" panose="02020603050405020304" pitchFamily="18" charset="0"/>
                <a:ea typeface="Times New Roman" panose="02020603050405020304" pitchFamily="18" charset="0"/>
              </a:rPr>
              <a:t>Wodou</a:t>
            </a:r>
            <a:endParaRPr lang="en-US" sz="2000" dirty="0">
              <a:latin typeface="Times New Roman" panose="02020603050405020304" pitchFamily="18" charset="0"/>
              <a:ea typeface="Times New Roman" panose="02020603050405020304" pitchFamily="18" charset="0"/>
            </a:endParaRPr>
          </a:p>
          <a:p>
            <a:pPr marL="1600200" marR="0" lvl="3" indent="-228600">
              <a:spcBef>
                <a:spcPts val="0"/>
              </a:spcBef>
              <a:spcAft>
                <a:spcPts val="0"/>
              </a:spcAft>
              <a:buFont typeface="+mj-lt"/>
              <a:buAutoNum type="arabicPeriod"/>
              <a:tabLst>
                <a:tab pos="1828800" algn="l"/>
              </a:tabLst>
            </a:pPr>
            <a:r>
              <a:rPr lang="en-US" sz="2000" dirty="0" err="1">
                <a:latin typeface="Times New Roman" panose="02020603050405020304" pitchFamily="18" charset="0"/>
                <a:ea typeface="Times New Roman" panose="02020603050405020304" pitchFamily="18" charset="0"/>
              </a:rPr>
              <a:t>Swak</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4269820"/>
      </p:ext>
    </p:extLst>
  </p:cSld>
  <p:clrMapOvr>
    <a:masterClrMapping/>
  </p:clrMapOvr>
  <mc:AlternateContent xmlns:mc="http://schemas.openxmlformats.org/markup-compatibility/2006">
    <mc:Choice xmlns:p14="http://schemas.microsoft.com/office/powerpoint/2010/main" Requires="p14">
      <p:transition spd="slow" p14:dur="2000" advTm="76484"/>
    </mc:Choice>
    <mc:Fallback>
      <p:transition spd="slow" advTm="7648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8A73B7-62F8-284B-9ABC-619D6D02B11C}"/>
              </a:ext>
            </a:extLst>
          </p:cNvPr>
          <p:cNvSpPr/>
          <p:nvPr/>
        </p:nvSpPr>
        <p:spPr>
          <a:xfrm>
            <a:off x="294468" y="774916"/>
            <a:ext cx="11608230" cy="5139869"/>
          </a:xfrm>
          <a:prstGeom prst="rect">
            <a:avLst/>
          </a:prstGeom>
        </p:spPr>
        <p:txBody>
          <a:bodyPr wrap="square">
            <a:spAutoFit/>
          </a:bodyPr>
          <a:lstStyle/>
          <a:p>
            <a:pPr algn="r" rtl="1"/>
            <a:r>
              <a:rPr lang="ar-SA" sz="2800" b="1" dirty="0">
                <a:solidFill>
                  <a:srgbClr val="000000"/>
                </a:solidFill>
                <a:latin typeface="Times New Roman" panose="02020603050405020304" pitchFamily="18" charset="0"/>
                <a:ea typeface="Times New Roman" panose="02020603050405020304" pitchFamily="18" charset="0"/>
                <a:cs typeface="Arabic Transparent"/>
              </a:rPr>
              <a:t> فإذا أحببته : كنت سمعه الذي يسمع به ، وبصره الذي يبصر به ، ويده التي يبطش بها ، ورجله التي يمشي بها </a:t>
            </a:r>
            <a:r>
              <a:rPr lang="ar-SA" sz="2800" b="1" i="1" u="sng" dirty="0">
                <a:solidFill>
                  <a:srgbClr val="FF0000"/>
                </a:solidFill>
                <a:latin typeface="Times New Roman" panose="02020603050405020304" pitchFamily="18" charset="0"/>
                <a:ea typeface="Times New Roman" panose="02020603050405020304" pitchFamily="18" charset="0"/>
                <a:cs typeface="Arabic Transparent"/>
              </a:rPr>
              <a:t>، وإن سألني لأعطينه ، ولئن استعاذني </a:t>
            </a:r>
            <a:r>
              <a:rPr lang="ar-SA" sz="2800" b="1" i="1" u="sng" dirty="0" err="1">
                <a:solidFill>
                  <a:srgbClr val="FF0000"/>
                </a:solidFill>
                <a:latin typeface="Times New Roman" panose="02020603050405020304" pitchFamily="18" charset="0"/>
                <a:ea typeface="Times New Roman" panose="02020603050405020304" pitchFamily="18" charset="0"/>
                <a:cs typeface="Arabic Transparent"/>
              </a:rPr>
              <a:t>لأعيذنه</a:t>
            </a:r>
            <a:r>
              <a:rPr lang="ar-SA" sz="2800" b="1" dirty="0">
                <a:solidFill>
                  <a:srgbClr val="000000"/>
                </a:solidFill>
                <a:latin typeface="Times New Roman" panose="02020603050405020304" pitchFamily="18" charset="0"/>
                <a:ea typeface="Times New Roman" panose="02020603050405020304" pitchFamily="18" charset="0"/>
                <a:cs typeface="Arabic Transparent"/>
              </a:rPr>
              <a:t> ،</a:t>
            </a:r>
            <a:endParaRPr lang="en-US" sz="2800" dirty="0">
              <a:latin typeface="Times New Roman" panose="02020603050405020304" pitchFamily="18" charset="0"/>
              <a:ea typeface="Times New Roman" panose="02020603050405020304" pitchFamily="18" charset="0"/>
            </a:endParaRPr>
          </a:p>
          <a:p>
            <a:pPr algn="r" rtl="1"/>
            <a:r>
              <a:rPr lang="en-US" sz="2800" b="1" dirty="0">
                <a:solidFill>
                  <a:srgbClr val="000000"/>
                </a:solidFill>
                <a:latin typeface="Times New Roman" panose="02020603050405020304" pitchFamily="18" charset="0"/>
                <a:ea typeface="Times New Roman" panose="02020603050405020304" pitchFamily="18" charset="0"/>
                <a:cs typeface="Arabic Transparent"/>
              </a:rPr>
              <a:t> </a:t>
            </a:r>
            <a:endParaRPr lang="en-US" sz="2800" dirty="0">
              <a:latin typeface="Times New Roman" panose="02020603050405020304" pitchFamily="18" charset="0"/>
              <a:ea typeface="Times New Roman" panose="02020603050405020304" pitchFamily="18" charset="0"/>
            </a:endParaRPr>
          </a:p>
          <a:p>
            <a:r>
              <a:rPr lang="en-US" sz="3600" dirty="0">
                <a:solidFill>
                  <a:srgbClr val="000000"/>
                </a:solidFill>
                <a:latin typeface="Arial" panose="020B0604020202020204" pitchFamily="34" charset="0"/>
                <a:ea typeface="Times New Roman" panose="02020603050405020304" pitchFamily="18" charset="0"/>
              </a:rPr>
              <a:t>so I become his sense of hearing with which he hears, and his sense of sight with which he sees, and his hand with which he grips, and his leg with which he walks; and </a:t>
            </a:r>
            <a:r>
              <a:rPr lang="en-US" sz="3600" b="1" i="1" u="sng" dirty="0">
                <a:solidFill>
                  <a:srgbClr val="FF0000"/>
                </a:solidFill>
                <a:latin typeface="Arial" panose="020B0604020202020204" pitchFamily="34" charset="0"/>
                <a:ea typeface="Times New Roman" panose="02020603050405020304" pitchFamily="18" charset="0"/>
              </a:rPr>
              <a:t>if he asks Me, I will give him</a:t>
            </a:r>
            <a:r>
              <a:rPr lang="en-US" sz="3600" dirty="0">
                <a:solidFill>
                  <a:srgbClr val="000000"/>
                </a:solidFill>
                <a:latin typeface="Arial" panose="020B0604020202020204" pitchFamily="34" charset="0"/>
                <a:ea typeface="Times New Roman" panose="02020603050405020304" pitchFamily="18" charset="0"/>
              </a:rPr>
              <a:t>, </a:t>
            </a:r>
            <a:r>
              <a:rPr lang="en-US" sz="3600" b="1" i="1" u="sng" dirty="0">
                <a:solidFill>
                  <a:srgbClr val="FF0000"/>
                </a:solidFill>
                <a:latin typeface="Arial" panose="020B0604020202020204" pitchFamily="34" charset="0"/>
                <a:ea typeface="Times New Roman" panose="02020603050405020304" pitchFamily="18" charset="0"/>
              </a:rPr>
              <a:t>and if he asks My protection (Refuge), I will protect him; (i.e. give him My Refuge) [Bukhari]</a:t>
            </a:r>
          </a:p>
          <a:p>
            <a:pPr algn="r" rtl="1"/>
            <a:r>
              <a:rPr lang="ar" sz="2800" dirty="0"/>
              <a:t>قال شيخ الإسلام ابن تيمية عن هذا الحديث : " هو أشرف حديث روي في صفة الأولياء "</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47687919"/>
      </p:ext>
    </p:extLst>
  </p:cSld>
  <p:clrMapOvr>
    <a:masterClrMapping/>
  </p:clrMapOvr>
  <mc:AlternateContent xmlns:mc="http://schemas.openxmlformats.org/markup-compatibility/2006">
    <mc:Choice xmlns:p14="http://schemas.microsoft.com/office/powerpoint/2010/main" Requires="p14">
      <p:transition spd="slow" p14:dur="2000" advTm="140295"/>
    </mc:Choice>
    <mc:Fallback>
      <p:transition spd="slow" advTm="14029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A023DD-46D8-BF46-A5DB-24ED5950FF65}"/>
              </a:ext>
            </a:extLst>
          </p:cNvPr>
          <p:cNvSpPr/>
          <p:nvPr/>
        </p:nvSpPr>
        <p:spPr>
          <a:xfrm>
            <a:off x="687769" y="1291547"/>
            <a:ext cx="10407016" cy="923330"/>
          </a:xfrm>
          <a:prstGeom prst="rect">
            <a:avLst/>
          </a:prstGeom>
        </p:spPr>
        <p:txBody>
          <a:bodyPr wrap="none">
            <a:spAutoFit/>
          </a:bodyPr>
          <a:lstStyle/>
          <a:p>
            <a:r>
              <a:rPr lang="ar" sz="5400" dirty="0">
                <a:latin typeface="noorehuda"/>
              </a:rPr>
              <a:t>أَلا إِنَّ أَوْلِيَاء اللّهِ لاَ خَوْفٌ عَلَيْهِمْ وَلاَ هُمْ </a:t>
            </a:r>
            <a:r>
              <a:rPr lang="ar" sz="5400" dirty="0">
                <a:solidFill>
                  <a:srgbClr val="FF0000"/>
                </a:solidFill>
                <a:highlight>
                  <a:srgbClr val="FFFF00"/>
                </a:highlight>
                <a:latin typeface="noorehuda"/>
              </a:rPr>
              <a:t>يَحْزَنُونَ</a:t>
            </a:r>
            <a:endParaRPr lang="en-US" sz="5400" dirty="0">
              <a:solidFill>
                <a:srgbClr val="FF0000"/>
              </a:solidFill>
              <a:highlight>
                <a:srgbClr val="FFFF00"/>
              </a:highlight>
            </a:endParaRPr>
          </a:p>
        </p:txBody>
      </p:sp>
      <p:sp>
        <p:nvSpPr>
          <p:cNvPr id="4" name="Rectangle 3">
            <a:extLst>
              <a:ext uri="{FF2B5EF4-FFF2-40B4-BE49-F238E27FC236}">
                <a16:creationId xmlns:a16="http://schemas.microsoft.com/office/drawing/2014/main" id="{F8C1F53F-4E56-0049-9E9C-A06230F0FDF0}"/>
              </a:ext>
            </a:extLst>
          </p:cNvPr>
          <p:cNvSpPr/>
          <p:nvPr/>
        </p:nvSpPr>
        <p:spPr>
          <a:xfrm>
            <a:off x="687769" y="2386738"/>
            <a:ext cx="10223038" cy="2585323"/>
          </a:xfrm>
          <a:prstGeom prst="rect">
            <a:avLst/>
          </a:prstGeom>
        </p:spPr>
        <p:txBody>
          <a:bodyPr wrap="square">
            <a:spAutoFit/>
          </a:bodyPr>
          <a:lstStyle/>
          <a:p>
            <a:r>
              <a:rPr lang="en-US" sz="5400" dirty="0"/>
              <a:t>Oh, verily, they who are close to God  - no fear need they have, and neither shall they </a:t>
            </a:r>
            <a:r>
              <a:rPr lang="en-US" sz="5400" dirty="0">
                <a:solidFill>
                  <a:srgbClr val="FF0000"/>
                </a:solidFill>
                <a:highlight>
                  <a:srgbClr val="FFFF00"/>
                </a:highlight>
              </a:rPr>
              <a:t>grieve</a:t>
            </a:r>
          </a:p>
        </p:txBody>
      </p:sp>
      <p:sp>
        <p:nvSpPr>
          <p:cNvPr id="5" name="Rectangle 4">
            <a:extLst>
              <a:ext uri="{FF2B5EF4-FFF2-40B4-BE49-F238E27FC236}">
                <a16:creationId xmlns:a16="http://schemas.microsoft.com/office/drawing/2014/main" id="{A890BDE5-E794-EC4D-A7E7-784692976563}"/>
              </a:ext>
            </a:extLst>
          </p:cNvPr>
          <p:cNvSpPr/>
          <p:nvPr/>
        </p:nvSpPr>
        <p:spPr>
          <a:xfrm>
            <a:off x="4594389" y="5274065"/>
            <a:ext cx="3533724" cy="584775"/>
          </a:xfrm>
          <a:prstGeom prst="rect">
            <a:avLst/>
          </a:prstGeom>
        </p:spPr>
        <p:txBody>
          <a:bodyPr wrap="none">
            <a:spAutoFit/>
          </a:bodyPr>
          <a:lstStyle/>
          <a:p>
            <a:r>
              <a:rPr lang="en-US" sz="3200" dirty="0" err="1">
                <a:latin typeface="lato"/>
              </a:rPr>
              <a:t>Yunus</a:t>
            </a:r>
            <a:r>
              <a:rPr lang="en-US" sz="3200" dirty="0">
                <a:latin typeface="lato"/>
              </a:rPr>
              <a:t> (Jonah) 10:62</a:t>
            </a:r>
            <a:endParaRPr lang="en-US" sz="3200" dirty="0"/>
          </a:p>
        </p:txBody>
      </p:sp>
    </p:spTree>
    <p:extLst>
      <p:ext uri="{BB962C8B-B14F-4D97-AF65-F5344CB8AC3E}">
        <p14:creationId xmlns:p14="http://schemas.microsoft.com/office/powerpoint/2010/main" val="3449642455"/>
      </p:ext>
    </p:extLst>
  </p:cSld>
  <p:clrMapOvr>
    <a:masterClrMapping/>
  </p:clrMapOvr>
  <mc:AlternateContent xmlns:mc="http://schemas.openxmlformats.org/markup-compatibility/2006">
    <mc:Choice xmlns:p14="http://schemas.microsoft.com/office/powerpoint/2010/main" Requires="p14">
      <p:transition spd="slow" p14:dur="2000" advTm="44922"/>
    </mc:Choice>
    <mc:Fallback>
      <p:transition spd="slow" advTm="4492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77C91-C8B8-6440-9CC0-0042C87E65F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12903742"/>
      </p:ext>
    </p:extLst>
  </p:cSld>
  <p:clrMapOvr>
    <a:masterClrMapping/>
  </p:clrMapOvr>
  <mc:AlternateContent xmlns:mc="http://schemas.openxmlformats.org/markup-compatibility/2006">
    <mc:Choice xmlns:p14="http://schemas.microsoft.com/office/powerpoint/2010/main" Requires="p14">
      <p:transition spd="slow" p14:dur="2000" advTm="83895"/>
    </mc:Choice>
    <mc:Fallback>
      <p:transition spd="slow" advTm="8389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CD0F-FF23-FA4E-ACCD-5F6E47A43B9F}"/>
              </a:ext>
            </a:extLst>
          </p:cNvPr>
          <p:cNvSpPr>
            <a:spLocks noGrp="1"/>
          </p:cNvSpPr>
          <p:nvPr>
            <p:ph type="title"/>
          </p:nvPr>
        </p:nvSpPr>
        <p:spPr>
          <a:solidFill>
            <a:schemeClr val="bg2"/>
          </a:solidFill>
        </p:spPr>
        <p:txBody>
          <a:bodyPr/>
          <a:lstStyle/>
          <a:p>
            <a:r>
              <a:rPr lang="en-US" dirty="0"/>
              <a:t>The state of </a:t>
            </a:r>
            <a:r>
              <a:rPr lang="en-US" dirty="0" err="1"/>
              <a:t>Walyee</a:t>
            </a:r>
            <a:r>
              <a:rPr lang="en-US" dirty="0"/>
              <a:t> </a:t>
            </a:r>
            <a:r>
              <a:rPr lang="ar-SA" sz="6000" b="1" dirty="0">
                <a:solidFill>
                  <a:srgbClr val="000000"/>
                </a:solidFill>
                <a:latin typeface="Times New Roman" panose="02020603050405020304" pitchFamily="18" charset="0"/>
                <a:ea typeface="Times New Roman" panose="02020603050405020304" pitchFamily="18" charset="0"/>
                <a:cs typeface="Arabic Transparent"/>
              </a:rPr>
              <a:t>ولي</a:t>
            </a:r>
            <a:r>
              <a:rPr lang="en-US" dirty="0"/>
              <a:t> </a:t>
            </a:r>
          </a:p>
        </p:txBody>
      </p:sp>
      <p:sp>
        <p:nvSpPr>
          <p:cNvPr id="3" name="Content Placeholder 2">
            <a:extLst>
              <a:ext uri="{FF2B5EF4-FFF2-40B4-BE49-F238E27FC236}">
                <a16:creationId xmlns:a16="http://schemas.microsoft.com/office/drawing/2014/main" id="{747C4EEE-9FAA-2B49-85E1-52ECA37F0FDB}"/>
              </a:ext>
            </a:extLst>
          </p:cNvPr>
          <p:cNvSpPr>
            <a:spLocks noGrp="1"/>
          </p:cNvSpPr>
          <p:nvPr>
            <p:ph idx="1"/>
          </p:nvPr>
        </p:nvSpPr>
        <p:spPr>
          <a:xfrm>
            <a:off x="276386" y="1690688"/>
            <a:ext cx="11639227" cy="4704624"/>
          </a:xfrm>
        </p:spPr>
        <p:txBody>
          <a:bodyPr>
            <a:normAutofit/>
          </a:bodyPr>
          <a:lstStyle/>
          <a:p>
            <a:r>
              <a:rPr lang="en-US" dirty="0"/>
              <a:t>This is the state of happiness that we will work to get to, through this series </a:t>
            </a:r>
            <a:r>
              <a:rPr lang="en-US" dirty="0" err="1"/>
              <a:t>isA</a:t>
            </a:r>
            <a:endParaRPr lang="en-US" dirty="0"/>
          </a:p>
          <a:p>
            <a:r>
              <a:rPr lang="en-US" dirty="0"/>
              <a:t>It is a high state, if you reach this state you will have the happiness in your heart, protection from Allah, and all your requests will be fulfilled </a:t>
            </a:r>
          </a:p>
          <a:p>
            <a:r>
              <a:rPr lang="en-US" dirty="0"/>
              <a:t>It will take time to get your heart to this state and this will be our goal </a:t>
            </a:r>
            <a:r>
              <a:rPr lang="en-US" dirty="0" err="1"/>
              <a:t>isA</a:t>
            </a:r>
            <a:endParaRPr lang="en-US" dirty="0"/>
          </a:p>
          <a:p>
            <a:r>
              <a:rPr lang="en-US" dirty="0" err="1"/>
              <a:t>Duaa</a:t>
            </a:r>
            <a:r>
              <a:rPr lang="en-US" dirty="0"/>
              <a:t> of the Prophet (PBUH): </a:t>
            </a:r>
          </a:p>
          <a:p>
            <a:pPr marL="0" indent="0">
              <a:buNone/>
            </a:pPr>
            <a:r>
              <a:rPr lang="ar" b="1" dirty="0"/>
              <a:t>((اللَّهُمَّ اهْدِنِي فِيمَنْ هَدَيْتَ، وَعَافِنِي فِيمَنْ عَافَيْتَ</a:t>
            </a:r>
            <a:r>
              <a:rPr lang="ar" b="1" dirty="0">
                <a:solidFill>
                  <a:srgbClr val="FF0000"/>
                </a:solidFill>
                <a:highlight>
                  <a:srgbClr val="FFFF00"/>
                </a:highlight>
              </a:rPr>
              <a:t>، وَتَوَلَّنِي فِيمَنْ تَوَلَّيْتَ</a:t>
            </a:r>
          </a:p>
          <a:p>
            <a:pPr marL="0" indent="0">
              <a:buNone/>
            </a:pPr>
            <a:r>
              <a:rPr lang="en-US" dirty="0"/>
              <a:t>'O Allah guide me among those You have guided, pardon me among those You have pardoned, </a:t>
            </a:r>
            <a:r>
              <a:rPr lang="en-US" dirty="0">
                <a:solidFill>
                  <a:srgbClr val="FF0000"/>
                </a:solidFill>
                <a:highlight>
                  <a:srgbClr val="FFFF00"/>
                </a:highlight>
              </a:rPr>
              <a:t>befriend(make me </a:t>
            </a:r>
            <a:r>
              <a:rPr lang="en-US" dirty="0" err="1">
                <a:solidFill>
                  <a:srgbClr val="FF0000"/>
                </a:solidFill>
                <a:highlight>
                  <a:srgbClr val="FFFF00"/>
                </a:highlight>
              </a:rPr>
              <a:t>Walyee</a:t>
            </a:r>
            <a:r>
              <a:rPr lang="en-US" dirty="0">
                <a:solidFill>
                  <a:srgbClr val="FF0000"/>
                </a:solidFill>
                <a:highlight>
                  <a:srgbClr val="FFFF00"/>
                </a:highlight>
              </a:rPr>
              <a:t>) me among those You have befriended (Made </a:t>
            </a:r>
            <a:r>
              <a:rPr lang="en-US" dirty="0" err="1">
                <a:solidFill>
                  <a:srgbClr val="FF0000"/>
                </a:solidFill>
                <a:highlight>
                  <a:srgbClr val="FFFF00"/>
                </a:highlight>
              </a:rPr>
              <a:t>Walyee</a:t>
            </a:r>
            <a:r>
              <a:rPr lang="en-US" dirty="0">
                <a:solidFill>
                  <a:srgbClr val="FF0000"/>
                </a:solidFill>
                <a:highlight>
                  <a:srgbClr val="FFFF00"/>
                </a:highlight>
              </a:rPr>
              <a:t>)</a:t>
            </a:r>
            <a:endParaRPr lang="ar" b="1" dirty="0">
              <a:solidFill>
                <a:srgbClr val="FF0000"/>
              </a:solidFill>
              <a:highlight>
                <a:srgbClr val="FFFF00"/>
              </a:highlight>
            </a:endParaRPr>
          </a:p>
          <a:p>
            <a:pPr marL="0" indent="0">
              <a:buNone/>
            </a:pPr>
            <a:endParaRPr lang="en-US" dirty="0">
              <a:solidFill>
                <a:srgbClr val="FF0000"/>
              </a:solidFill>
              <a:highlight>
                <a:srgbClr val="FFFF00"/>
              </a:highlight>
            </a:endParaRPr>
          </a:p>
        </p:txBody>
      </p:sp>
    </p:spTree>
    <p:extLst>
      <p:ext uri="{BB962C8B-B14F-4D97-AF65-F5344CB8AC3E}">
        <p14:creationId xmlns:p14="http://schemas.microsoft.com/office/powerpoint/2010/main" val="1394782329"/>
      </p:ext>
    </p:extLst>
  </p:cSld>
  <p:clrMapOvr>
    <a:masterClrMapping/>
  </p:clrMapOvr>
  <mc:AlternateContent xmlns:mc="http://schemas.openxmlformats.org/markup-compatibility/2006">
    <mc:Choice xmlns:p14="http://schemas.microsoft.com/office/powerpoint/2010/main" Requires="p14">
      <p:transition spd="slow" p14:dur="2000" advTm="87405"/>
    </mc:Choice>
    <mc:Fallback>
      <p:transition spd="slow" advTm="8740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EBD210-4B34-3041-9447-DEEE75F755DD}"/>
              </a:ext>
            </a:extLst>
          </p:cNvPr>
          <p:cNvPicPr>
            <a:picLocks noChangeAspect="1"/>
          </p:cNvPicPr>
          <p:nvPr/>
        </p:nvPicPr>
        <p:blipFill>
          <a:blip r:embed="rId2"/>
          <a:stretch>
            <a:fillRect/>
          </a:stretch>
        </p:blipFill>
        <p:spPr>
          <a:xfrm>
            <a:off x="306265" y="387350"/>
            <a:ext cx="10934700" cy="6083300"/>
          </a:xfrm>
          <a:prstGeom prst="rect">
            <a:avLst/>
          </a:prstGeom>
        </p:spPr>
      </p:pic>
    </p:spTree>
    <p:extLst>
      <p:ext uri="{BB962C8B-B14F-4D97-AF65-F5344CB8AC3E}">
        <p14:creationId xmlns:p14="http://schemas.microsoft.com/office/powerpoint/2010/main" val="2037468473"/>
      </p:ext>
    </p:extLst>
  </p:cSld>
  <p:clrMapOvr>
    <a:masterClrMapping/>
  </p:clrMapOvr>
  <mc:AlternateContent xmlns:mc="http://schemas.openxmlformats.org/markup-compatibility/2006">
    <mc:Choice xmlns:p14="http://schemas.microsoft.com/office/powerpoint/2010/main" Requires="p14">
      <p:transition spd="slow" p14:dur="2000" advTm="85782"/>
    </mc:Choice>
    <mc:Fallback>
      <p:transition spd="slow" advTm="85782"/>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6E9F-A76D-5E44-B441-B7BE1A0A741E}"/>
              </a:ext>
            </a:extLst>
          </p:cNvPr>
          <p:cNvSpPr>
            <a:spLocks noGrp="1"/>
          </p:cNvSpPr>
          <p:nvPr>
            <p:ph type="title"/>
          </p:nvPr>
        </p:nvSpPr>
        <p:spPr/>
        <p:txBody>
          <a:bodyPr/>
          <a:lstStyle/>
          <a:p>
            <a:r>
              <a:rPr lang="en-US" dirty="0"/>
              <a:t>Best Times of </a:t>
            </a:r>
            <a:r>
              <a:rPr lang="en-US" dirty="0" err="1"/>
              <a:t>Duaa</a:t>
            </a:r>
            <a:endParaRPr lang="en-US" dirty="0"/>
          </a:p>
        </p:txBody>
      </p:sp>
      <p:sp>
        <p:nvSpPr>
          <p:cNvPr id="3" name="Text Placeholder 2">
            <a:extLst>
              <a:ext uri="{FF2B5EF4-FFF2-40B4-BE49-F238E27FC236}">
                <a16:creationId xmlns:a16="http://schemas.microsoft.com/office/drawing/2014/main" id="{0F3D6890-C5BD-F048-AF71-E7149BCA19A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77449469"/>
      </p:ext>
    </p:extLst>
  </p:cSld>
  <p:clrMapOvr>
    <a:masterClrMapping/>
  </p:clrMapOvr>
  <mc:AlternateContent xmlns:mc="http://schemas.openxmlformats.org/markup-compatibility/2006">
    <mc:Choice xmlns:p14="http://schemas.microsoft.com/office/powerpoint/2010/main" Requires="p14">
      <p:transition spd="slow" p14:dur="2000" advTm="4099"/>
    </mc:Choice>
    <mc:Fallback>
      <p:transition spd="slow" advTm="4099"/>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D7E3B-74EB-D74D-9B6D-915420859A39}"/>
              </a:ext>
            </a:extLst>
          </p:cNvPr>
          <p:cNvSpPr>
            <a:spLocks noGrp="1"/>
          </p:cNvSpPr>
          <p:nvPr>
            <p:ph type="title"/>
          </p:nvPr>
        </p:nvSpPr>
        <p:spPr>
          <a:xfrm>
            <a:off x="838200" y="681037"/>
            <a:ext cx="10515600" cy="1325563"/>
          </a:xfrm>
        </p:spPr>
        <p:txBody>
          <a:bodyPr/>
          <a:lstStyle/>
          <a:p>
            <a:r>
              <a:rPr lang="en-US" b="1" dirty="0"/>
              <a:t>There many times of acceptance</a:t>
            </a:r>
            <a:br>
              <a:rPr lang="en-US" b="1" dirty="0"/>
            </a:br>
            <a:r>
              <a:rPr lang="en-US" b="1" dirty="0"/>
              <a:t>I will mention </a:t>
            </a:r>
            <a:r>
              <a:rPr lang="ar-EG" b="1" dirty="0"/>
              <a:t>3</a:t>
            </a:r>
            <a:r>
              <a:rPr lang="en-US" b="1" dirty="0"/>
              <a:t> of them, for this week</a:t>
            </a:r>
          </a:p>
        </p:txBody>
      </p:sp>
      <p:sp>
        <p:nvSpPr>
          <p:cNvPr id="3" name="Content Placeholder 2">
            <a:extLst>
              <a:ext uri="{FF2B5EF4-FFF2-40B4-BE49-F238E27FC236}">
                <a16:creationId xmlns:a16="http://schemas.microsoft.com/office/drawing/2014/main" id="{E3898B7B-6A18-F94B-BC11-E8DADAD6F40B}"/>
              </a:ext>
            </a:extLst>
          </p:cNvPr>
          <p:cNvSpPr>
            <a:spLocks noGrp="1"/>
          </p:cNvSpPr>
          <p:nvPr>
            <p:ph idx="1"/>
          </p:nvPr>
        </p:nvSpPr>
        <p:spPr/>
        <p:txBody>
          <a:bodyPr>
            <a:normAutofit fontScale="92500" lnSpcReduction="20000"/>
          </a:bodyPr>
          <a:lstStyle/>
          <a:p>
            <a:pPr marL="914400" indent="-914400">
              <a:lnSpc>
                <a:spcPct val="200000"/>
              </a:lnSpc>
              <a:buFont typeface="+mj-lt"/>
              <a:buAutoNum type="arabicPeriod"/>
            </a:pPr>
            <a:r>
              <a:rPr lang="en-US" sz="5400" dirty="0"/>
              <a:t>On Friday, before Maghrib</a:t>
            </a:r>
          </a:p>
          <a:p>
            <a:pPr marL="914400" indent="-914400">
              <a:lnSpc>
                <a:spcPct val="200000"/>
              </a:lnSpc>
              <a:buFont typeface="+mj-lt"/>
              <a:buAutoNum type="arabicPeriod"/>
            </a:pPr>
            <a:r>
              <a:rPr lang="en-US" sz="5400" dirty="0"/>
              <a:t>After each obligatory Prayer</a:t>
            </a:r>
          </a:p>
          <a:p>
            <a:pPr marL="914400" indent="-914400">
              <a:lnSpc>
                <a:spcPct val="200000"/>
              </a:lnSpc>
              <a:buFont typeface="+mj-lt"/>
              <a:buAutoNum type="arabicPeriod"/>
            </a:pPr>
            <a:r>
              <a:rPr lang="en-US" sz="5400" dirty="0" err="1"/>
              <a:t>Arafah</a:t>
            </a:r>
            <a:r>
              <a:rPr lang="en-US" sz="5400" dirty="0"/>
              <a:t> </a:t>
            </a:r>
            <a:r>
              <a:rPr lang="ar-EG" sz="5400" dirty="0"/>
              <a:t>يوم عرفه</a:t>
            </a:r>
            <a:endParaRPr lang="en-US" sz="5400" dirty="0"/>
          </a:p>
        </p:txBody>
      </p:sp>
    </p:spTree>
    <p:extLst>
      <p:ext uri="{BB962C8B-B14F-4D97-AF65-F5344CB8AC3E}">
        <p14:creationId xmlns:p14="http://schemas.microsoft.com/office/powerpoint/2010/main" val="3849192863"/>
      </p:ext>
    </p:extLst>
  </p:cSld>
  <p:clrMapOvr>
    <a:masterClrMapping/>
  </p:clrMapOvr>
  <mc:AlternateContent xmlns:mc="http://schemas.openxmlformats.org/markup-compatibility/2006">
    <mc:Choice xmlns:p14="http://schemas.microsoft.com/office/powerpoint/2010/main" Requires="p14">
      <p:transition spd="slow" p14:dur="2000" advTm="77983"/>
    </mc:Choice>
    <mc:Fallback>
      <p:transition spd="slow" advTm="7798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2E77814-C2AA-1349-A77C-C6B8389C25DC}"/>
              </a:ext>
            </a:extLst>
          </p:cNvPr>
          <p:cNvPicPr>
            <a:picLocks noChangeAspect="1"/>
          </p:cNvPicPr>
          <p:nvPr/>
        </p:nvPicPr>
        <p:blipFill rotWithShape="1">
          <a:blip r:embed="rId5">
            <a:alphaModFix/>
          </a:blip>
          <a:srcRect l="496" r="23686"/>
          <a:stretch/>
        </p:blipFill>
        <p:spPr>
          <a:xfrm>
            <a:off x="4283902" y="10"/>
            <a:ext cx="7908098" cy="6857992"/>
          </a:xfrm>
          <a:prstGeom prst="rect">
            <a:avLst/>
          </a:prstGeom>
        </p:spPr>
      </p:pic>
      <p:sp>
        <p:nvSpPr>
          <p:cNvPr id="21" name="Rectangle 20">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92BC27-6FDB-0847-B181-EE54C62A65EC}"/>
              </a:ext>
            </a:extLst>
          </p:cNvPr>
          <p:cNvSpPr>
            <a:spLocks noGrp="1"/>
          </p:cNvSpPr>
          <p:nvPr>
            <p:ph type="title"/>
          </p:nvPr>
        </p:nvSpPr>
        <p:spPr>
          <a:xfrm>
            <a:off x="728663" y="1115219"/>
            <a:ext cx="5505449" cy="2387600"/>
          </a:xfrm>
        </p:spPr>
        <p:txBody>
          <a:bodyPr vert="horz" lIns="91440" tIns="45720" rIns="91440" bIns="45720" rtlCol="0" anchor="b">
            <a:normAutofit/>
          </a:bodyPr>
          <a:lstStyle/>
          <a:p>
            <a:r>
              <a:rPr lang="en-US" sz="5000">
                <a:solidFill>
                  <a:schemeClr val="bg1"/>
                </a:solidFill>
              </a:rPr>
              <a:t>1. Ask Allah for help</a:t>
            </a:r>
          </a:p>
        </p:txBody>
      </p:sp>
      <p:cxnSp>
        <p:nvCxnSpPr>
          <p:cNvPr id="23" name="Straight Connector 22">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90F4063B-A082-924D-B748-2B91D2B877F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595765272"/>
      </p:ext>
    </p:extLst>
  </p:cSld>
  <p:clrMapOvr>
    <a:masterClrMapping/>
  </p:clrMapOvr>
  <mc:AlternateContent xmlns:mc="http://schemas.openxmlformats.org/markup-compatibility/2006">
    <mc:Choice xmlns:p14="http://schemas.microsoft.com/office/powerpoint/2010/main" Requires="p14">
      <p:transition spd="slow" p14:dur="2000" advTm="15128"/>
    </mc:Choice>
    <mc:Fallback>
      <p:transition spd="slow" advTm="15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6AA96-A040-A349-B334-7481ED7EF473}"/>
              </a:ext>
            </a:extLst>
          </p:cNvPr>
          <p:cNvSpPr>
            <a:spLocks noGrp="1"/>
          </p:cNvSpPr>
          <p:nvPr>
            <p:ph type="title"/>
          </p:nvPr>
        </p:nvSpPr>
        <p:spPr/>
        <p:txBody>
          <a:bodyPr/>
          <a:lstStyle/>
          <a:p>
            <a:r>
              <a:rPr lang="en-US" dirty="0"/>
              <a:t>Plan for this week</a:t>
            </a:r>
          </a:p>
        </p:txBody>
      </p:sp>
      <p:sp>
        <p:nvSpPr>
          <p:cNvPr id="3" name="Text Placeholder 2">
            <a:extLst>
              <a:ext uri="{FF2B5EF4-FFF2-40B4-BE49-F238E27FC236}">
                <a16:creationId xmlns:a16="http://schemas.microsoft.com/office/drawing/2014/main" id="{CCFD7275-0FD3-8147-B6AA-301E54F7AF45}"/>
              </a:ext>
            </a:extLst>
          </p:cNvPr>
          <p:cNvSpPr>
            <a:spLocks noGrp="1"/>
          </p:cNvSpPr>
          <p:nvPr>
            <p:ph type="body" idx="1"/>
          </p:nvPr>
        </p:nvSpPr>
        <p:spPr/>
        <p:txBody>
          <a:bodyPr/>
          <a:lstStyle/>
          <a:p>
            <a:r>
              <a:rPr lang="en-US" dirty="0"/>
              <a:t>Until next time </a:t>
            </a:r>
            <a:r>
              <a:rPr lang="en-US" dirty="0" err="1"/>
              <a:t>isA</a:t>
            </a:r>
            <a:endParaRPr lang="en-US" dirty="0"/>
          </a:p>
          <a:p>
            <a:r>
              <a:rPr lang="en-US" dirty="0">
                <a:hlinkClick r:id="rId2"/>
              </a:rPr>
              <a:t>https://iloveallah.net/happiness/</a:t>
            </a:r>
            <a:r>
              <a:rPr lang="en-US" dirty="0"/>
              <a:t> </a:t>
            </a:r>
          </a:p>
        </p:txBody>
      </p:sp>
    </p:spTree>
    <p:extLst>
      <p:ext uri="{BB962C8B-B14F-4D97-AF65-F5344CB8AC3E}">
        <p14:creationId xmlns:p14="http://schemas.microsoft.com/office/powerpoint/2010/main" val="545916326"/>
      </p:ext>
    </p:extLst>
  </p:cSld>
  <p:clrMapOvr>
    <a:masterClrMapping/>
  </p:clrMapOvr>
  <mc:AlternateContent xmlns:mc="http://schemas.openxmlformats.org/markup-compatibility/2006">
    <mc:Choice xmlns:p14="http://schemas.microsoft.com/office/powerpoint/2010/main" Requires="p14">
      <p:transition spd="slow" p14:dur="2000" advTm="47141"/>
    </mc:Choice>
    <mc:Fallback>
      <p:transition spd="slow" advTm="47141"/>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917370"/>
            <a:ext cx="12191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44F266-984D-1049-BF6E-50F4D871970D}"/>
              </a:ext>
            </a:extLst>
          </p:cNvPr>
          <p:cNvSpPr>
            <a:spLocks noGrp="1"/>
          </p:cNvSpPr>
          <p:nvPr>
            <p:ph type="title"/>
          </p:nvPr>
        </p:nvSpPr>
        <p:spPr>
          <a:xfrm>
            <a:off x="650449" y="4559523"/>
            <a:ext cx="10901471" cy="1236440"/>
          </a:xfrm>
          <a:noFill/>
        </p:spPr>
        <p:txBody>
          <a:bodyPr vert="horz" lIns="91440" tIns="45720" rIns="91440" bIns="45720" rtlCol="0" anchor="b">
            <a:normAutofit/>
          </a:bodyPr>
          <a:lstStyle/>
          <a:p>
            <a:pPr algn="ctr"/>
            <a:r>
              <a:rPr lang="en-US" b="1">
                <a:solidFill>
                  <a:schemeClr val="bg1"/>
                </a:solidFill>
              </a:rPr>
              <a:t>Plan for this Week</a:t>
            </a:r>
            <a:endParaRPr lang="en-US" b="1" dirty="0">
              <a:solidFill>
                <a:schemeClr val="bg1"/>
              </a:solidFill>
            </a:endParaRPr>
          </a:p>
        </p:txBody>
      </p:sp>
      <p:sp>
        <p:nvSpPr>
          <p:cNvPr id="3" name="Text Placeholder 2">
            <a:extLst>
              <a:ext uri="{FF2B5EF4-FFF2-40B4-BE49-F238E27FC236}">
                <a16:creationId xmlns:a16="http://schemas.microsoft.com/office/drawing/2014/main" id="{9DB5643B-8E2E-554F-8A7C-C9AD0CB8E353}"/>
              </a:ext>
            </a:extLst>
          </p:cNvPr>
          <p:cNvSpPr>
            <a:spLocks noGrp="1"/>
          </p:cNvSpPr>
          <p:nvPr>
            <p:ph type="body" idx="1"/>
          </p:nvPr>
        </p:nvSpPr>
        <p:spPr>
          <a:xfrm>
            <a:off x="650449" y="5795963"/>
            <a:ext cx="10901471" cy="560388"/>
          </a:xfrm>
          <a:noFill/>
        </p:spPr>
        <p:txBody>
          <a:bodyPr vert="horz" lIns="91440" tIns="45720" rIns="91440" bIns="45720" rtlCol="0">
            <a:normAutofit/>
          </a:bodyPr>
          <a:lstStyle/>
          <a:p>
            <a:pPr algn="ctr"/>
            <a:r>
              <a:rPr lang="en-US">
                <a:solidFill>
                  <a:schemeClr val="bg1"/>
                </a:solidFill>
                <a:hlinkClick r:id="rId2"/>
              </a:rPr>
              <a:t>https://ILoveAllah.net/happiness</a:t>
            </a:r>
            <a:r>
              <a:rPr lang="en-US">
                <a:solidFill>
                  <a:schemeClr val="bg1"/>
                </a:solidFill>
              </a:rPr>
              <a:t> - Until next session, isA</a:t>
            </a:r>
            <a:endParaRPr lang="en-US" dirty="0">
              <a:solidFill>
                <a:schemeClr val="bg1"/>
              </a:solidFill>
            </a:endParaRPr>
          </a:p>
        </p:txBody>
      </p:sp>
      <p:pic>
        <p:nvPicPr>
          <p:cNvPr id="8" name="Picture 7">
            <a:extLst>
              <a:ext uri="{FF2B5EF4-FFF2-40B4-BE49-F238E27FC236}">
                <a16:creationId xmlns:a16="http://schemas.microsoft.com/office/drawing/2014/main" id="{9F1FA77F-DBE8-E148-85B4-EDA20AE6C42A}"/>
              </a:ext>
            </a:extLst>
          </p:cNvPr>
          <p:cNvPicPr>
            <a:picLocks noChangeAspect="1"/>
          </p:cNvPicPr>
          <p:nvPr/>
        </p:nvPicPr>
        <p:blipFill>
          <a:blip r:embed="rId3"/>
          <a:stretch>
            <a:fillRect/>
          </a:stretch>
        </p:blipFill>
        <p:spPr>
          <a:xfrm>
            <a:off x="0" y="69750"/>
            <a:ext cx="12192000" cy="6718499"/>
          </a:xfrm>
          <a:prstGeom prst="rect">
            <a:avLst/>
          </a:prstGeom>
        </p:spPr>
      </p:pic>
    </p:spTree>
    <p:extLst>
      <p:ext uri="{BB962C8B-B14F-4D97-AF65-F5344CB8AC3E}">
        <p14:creationId xmlns:p14="http://schemas.microsoft.com/office/powerpoint/2010/main" val="1526785602"/>
      </p:ext>
    </p:extLst>
  </p:cSld>
  <p:clrMapOvr>
    <a:masterClrMapping/>
  </p:clrMapOvr>
  <mc:AlternateContent xmlns:mc="http://schemas.openxmlformats.org/markup-compatibility/2006">
    <mc:Choice xmlns:p14="http://schemas.microsoft.com/office/powerpoint/2010/main" Requires="p14">
      <p:transition spd="slow" p14:dur="2000" advTm="60652"/>
    </mc:Choice>
    <mc:Fallback>
      <p:transition spd="slow" advTm="60652"/>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FDF9B94-7C07-C94F-AABE-44F68A86940D}"/>
              </a:ext>
            </a:extLst>
          </p:cNvPr>
          <p:cNvSpPr>
            <a:spLocks noGrp="1"/>
          </p:cNvSpPr>
          <p:nvPr>
            <p:ph type="title"/>
          </p:nvPr>
        </p:nvSpPr>
        <p:spPr>
          <a:xfrm>
            <a:off x="958506" y="800392"/>
            <a:ext cx="10264697" cy="1212102"/>
          </a:xfrm>
        </p:spPr>
        <p:txBody>
          <a:bodyPr>
            <a:normAutofit/>
          </a:bodyPr>
          <a:lstStyle/>
          <a:p>
            <a:r>
              <a:rPr lang="en-US" sz="4000" b="1" u="sng" dirty="0">
                <a:solidFill>
                  <a:srgbClr val="FFFFFF"/>
                </a:solidFill>
              </a:rPr>
              <a:t>1. Focus on One </a:t>
            </a:r>
            <a:r>
              <a:rPr lang="en-US" sz="4000" b="1" u="sng" dirty="0" err="1">
                <a:solidFill>
                  <a:srgbClr val="FFFFFF"/>
                </a:solidFill>
              </a:rPr>
              <a:t>Duaa</a:t>
            </a:r>
            <a:r>
              <a:rPr lang="en-US" sz="4000" b="1" u="sng" dirty="0">
                <a:solidFill>
                  <a:srgbClr val="FFFFFF"/>
                </a:solidFill>
              </a:rPr>
              <a:t> to be </a:t>
            </a:r>
            <a:r>
              <a:rPr lang="en-US" sz="4000" b="1" u="sng" dirty="0" err="1">
                <a:solidFill>
                  <a:srgbClr val="FFFFFF"/>
                </a:solidFill>
              </a:rPr>
              <a:t>Walyee</a:t>
            </a:r>
            <a:endParaRPr lang="en-US" sz="4000" b="1" u="sng" dirty="0">
              <a:solidFill>
                <a:srgbClr val="FFFFFF"/>
              </a:solidFill>
            </a:endParaRPr>
          </a:p>
        </p:txBody>
      </p:sp>
      <p:sp>
        <p:nvSpPr>
          <p:cNvPr id="3" name="Content Placeholder 2">
            <a:extLst>
              <a:ext uri="{FF2B5EF4-FFF2-40B4-BE49-F238E27FC236}">
                <a16:creationId xmlns:a16="http://schemas.microsoft.com/office/drawing/2014/main" id="{9181981E-3FA7-D147-B74B-98A5E028EB41}"/>
              </a:ext>
            </a:extLst>
          </p:cNvPr>
          <p:cNvSpPr>
            <a:spLocks noGrp="1"/>
          </p:cNvSpPr>
          <p:nvPr>
            <p:ph idx="1"/>
          </p:nvPr>
        </p:nvSpPr>
        <p:spPr>
          <a:xfrm>
            <a:off x="1222645" y="2490436"/>
            <a:ext cx="10680053" cy="4080845"/>
          </a:xfrm>
        </p:spPr>
        <p:txBody>
          <a:bodyPr anchor="ctr">
            <a:normAutofit/>
          </a:bodyPr>
          <a:lstStyle/>
          <a:p>
            <a:r>
              <a:rPr lang="en-US" sz="2400" dirty="0"/>
              <a:t>This is our goal is to become </a:t>
            </a:r>
            <a:r>
              <a:rPr lang="en-US" sz="2400" dirty="0" err="1"/>
              <a:t>Walye</a:t>
            </a:r>
            <a:r>
              <a:rPr lang="en-US" sz="2400" dirty="0"/>
              <a:t> and have a happy life and a happy hereafter</a:t>
            </a:r>
          </a:p>
          <a:p>
            <a:r>
              <a:rPr lang="en-US" sz="2400" dirty="0"/>
              <a:t>Ask Allah in </a:t>
            </a:r>
            <a:r>
              <a:rPr lang="en-US" sz="2400" b="1" i="1" dirty="0">
                <a:solidFill>
                  <a:srgbClr val="FF0000"/>
                </a:solidFill>
                <a:highlight>
                  <a:srgbClr val="FFFF00"/>
                </a:highlight>
              </a:rPr>
              <a:t>your language</a:t>
            </a:r>
            <a:r>
              <a:rPr lang="en-US" sz="2400" b="1" i="1" dirty="0"/>
              <a:t>,</a:t>
            </a:r>
            <a:r>
              <a:rPr lang="en-US" sz="2400" dirty="0"/>
              <a:t> at least, after each prayer and on Friday before Maghrib [Better all the time]</a:t>
            </a:r>
          </a:p>
          <a:p>
            <a:r>
              <a:rPr lang="en-US" sz="2000" b="1" u="sng" dirty="0"/>
              <a:t>Example in English:</a:t>
            </a:r>
          </a:p>
          <a:p>
            <a:pPr lvl="1"/>
            <a:r>
              <a:rPr lang="en-US" dirty="0"/>
              <a:t>O Allah, make me your </a:t>
            </a:r>
            <a:r>
              <a:rPr lang="en-US" dirty="0" err="1"/>
              <a:t>Walyee</a:t>
            </a:r>
            <a:r>
              <a:rPr lang="en-US" dirty="0"/>
              <a:t>. Make me from your </a:t>
            </a:r>
            <a:r>
              <a:rPr lang="en-US" dirty="0" err="1"/>
              <a:t>Awlyaa</a:t>
            </a:r>
            <a:r>
              <a:rPr lang="en-US" dirty="0"/>
              <a:t>, those who do not grieve or fear nothing but you. Those whom you love, and they love you.</a:t>
            </a:r>
          </a:p>
          <a:p>
            <a:r>
              <a:rPr lang="en-US" sz="2000" b="1" u="sng" dirty="0"/>
              <a:t>Example in Arabic:</a:t>
            </a:r>
          </a:p>
          <a:p>
            <a:pPr algn="r" rtl="1"/>
            <a:r>
              <a:rPr lang="ar-SA" sz="2400" dirty="0"/>
              <a:t>اللهم اجعلنا من اوليائك الذين </a:t>
            </a:r>
            <a:r>
              <a:rPr lang="ar-SA" sz="2400" dirty="0" err="1"/>
              <a:t>لاخوف</a:t>
            </a:r>
            <a:r>
              <a:rPr lang="ar-SA" sz="2400" dirty="0"/>
              <a:t> عليهم ولاهم يحزنون - من اوليائك الذين تحبهم ويحبونك – اللهم تولني فيمن توليت – اللهم اني اعلم اني لا استحق ولست </a:t>
            </a:r>
            <a:r>
              <a:rPr lang="ar-SA" sz="2400" dirty="0" err="1"/>
              <a:t>كاوليائك</a:t>
            </a:r>
            <a:r>
              <a:rPr lang="ar-SA" sz="2400" dirty="0"/>
              <a:t> ولكني اطمع في كرمك </a:t>
            </a:r>
            <a:r>
              <a:rPr lang="ar-SA" sz="2400" dirty="0" err="1"/>
              <a:t>ياكريم</a:t>
            </a:r>
            <a:r>
              <a:rPr lang="ar-SA" sz="2400" dirty="0"/>
              <a:t> اكرمني ومن علي بولايتك </a:t>
            </a:r>
            <a:endParaRPr lang="en-US" sz="2400" dirty="0"/>
          </a:p>
          <a:p>
            <a:endParaRPr lang="en-US" sz="2000" dirty="0"/>
          </a:p>
        </p:txBody>
      </p:sp>
    </p:spTree>
    <p:extLst>
      <p:ext uri="{BB962C8B-B14F-4D97-AF65-F5344CB8AC3E}">
        <p14:creationId xmlns:p14="http://schemas.microsoft.com/office/powerpoint/2010/main" val="1776946866"/>
      </p:ext>
    </p:extLst>
  </p:cSld>
  <p:clrMapOvr>
    <a:masterClrMapping/>
  </p:clrMapOvr>
  <mc:AlternateContent xmlns:mc="http://schemas.openxmlformats.org/markup-compatibility/2006">
    <mc:Choice xmlns:p14="http://schemas.microsoft.com/office/powerpoint/2010/main" Requires="p14">
      <p:transition spd="slow" p14:dur="2000" advTm="62464"/>
    </mc:Choice>
    <mc:Fallback>
      <p:transition spd="slow" advTm="62464"/>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70033A1-EFF2-0342-B094-313DBC4B62DD}"/>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2. Add a Sunnah every week:</a:t>
            </a:r>
          </a:p>
        </p:txBody>
      </p:sp>
      <p:sp>
        <p:nvSpPr>
          <p:cNvPr id="3" name="Content Placeholder 2">
            <a:extLst>
              <a:ext uri="{FF2B5EF4-FFF2-40B4-BE49-F238E27FC236}">
                <a16:creationId xmlns:a16="http://schemas.microsoft.com/office/drawing/2014/main" id="{9EB44DE9-EBA5-9445-B630-083832173DB7}"/>
              </a:ext>
            </a:extLst>
          </p:cNvPr>
          <p:cNvSpPr>
            <a:spLocks noGrp="1"/>
          </p:cNvSpPr>
          <p:nvPr>
            <p:ph idx="1"/>
          </p:nvPr>
        </p:nvSpPr>
        <p:spPr>
          <a:xfrm>
            <a:off x="1244848" y="3592498"/>
            <a:ext cx="9708995" cy="2970302"/>
          </a:xfrm>
        </p:spPr>
        <p:txBody>
          <a:bodyPr anchor="ctr">
            <a:normAutofit/>
          </a:bodyPr>
          <a:lstStyle/>
          <a:p>
            <a:pPr marL="0" indent="0">
              <a:buNone/>
            </a:pPr>
            <a:r>
              <a:rPr lang="en-US" sz="2400" dirty="0"/>
              <a:t>Let’s add a sunnah every week to get closer to Allah to gain the </a:t>
            </a:r>
            <a:r>
              <a:rPr lang="en-US" sz="2400" dirty="0" err="1"/>
              <a:t>Walyee</a:t>
            </a:r>
            <a:endParaRPr lang="en-US" sz="2400" dirty="0"/>
          </a:p>
          <a:p>
            <a:pPr marL="0" indent="0">
              <a:buNone/>
            </a:pPr>
            <a:r>
              <a:rPr lang="en-US" sz="2400" dirty="0"/>
              <a:t>This week let’s focus on </a:t>
            </a:r>
            <a:r>
              <a:rPr lang="en-US" sz="2400" b="1" dirty="0" err="1"/>
              <a:t>Duaa</a:t>
            </a:r>
            <a:r>
              <a:rPr lang="en-US" sz="2400" dirty="0"/>
              <a:t> and Monologue, which is the best </a:t>
            </a:r>
            <a:r>
              <a:rPr lang="en-US" sz="2400" dirty="0" err="1"/>
              <a:t>sunah</a:t>
            </a:r>
            <a:r>
              <a:rPr lang="en-US" sz="2400" dirty="0"/>
              <a:t> that Allah loves</a:t>
            </a:r>
          </a:p>
          <a:p>
            <a:pPr marL="0" indent="0">
              <a:buNone/>
            </a:pPr>
            <a:endParaRPr lang="en-US" sz="2400" dirty="0"/>
          </a:p>
          <a:p>
            <a:pPr marL="0" indent="0">
              <a:buNone/>
            </a:pPr>
            <a:r>
              <a:rPr lang="en-US" sz="2400" dirty="0"/>
              <a:t>Our Goal to become a </a:t>
            </a:r>
            <a:r>
              <a:rPr lang="en-US" sz="2400" dirty="0" err="1"/>
              <a:t>Walyee</a:t>
            </a:r>
            <a:r>
              <a:rPr lang="en-US" sz="2400" dirty="0"/>
              <a:t>, let’s make </a:t>
            </a:r>
            <a:r>
              <a:rPr lang="en-US" sz="2400" dirty="0" err="1"/>
              <a:t>Duaa</a:t>
            </a:r>
            <a:r>
              <a:rPr lang="en-US" sz="2400" dirty="0"/>
              <a:t> all the times to become a </a:t>
            </a:r>
            <a:r>
              <a:rPr lang="en-US" sz="2400" dirty="0" err="1"/>
              <a:t>Walyee</a:t>
            </a:r>
            <a:endParaRPr lang="en-US" sz="2400" dirty="0"/>
          </a:p>
          <a:p>
            <a:pPr marL="0" indent="0">
              <a:buNone/>
            </a:pPr>
            <a:endParaRPr lang="en-US" sz="2400" dirty="0"/>
          </a:p>
        </p:txBody>
      </p:sp>
      <p:sp>
        <p:nvSpPr>
          <p:cNvPr id="5" name="Rectangle 4">
            <a:extLst>
              <a:ext uri="{FF2B5EF4-FFF2-40B4-BE49-F238E27FC236}">
                <a16:creationId xmlns:a16="http://schemas.microsoft.com/office/drawing/2014/main" id="{E64208D1-76BB-F244-BA3C-B531C5BA2740}"/>
              </a:ext>
            </a:extLst>
          </p:cNvPr>
          <p:cNvSpPr/>
          <p:nvPr/>
        </p:nvSpPr>
        <p:spPr>
          <a:xfrm>
            <a:off x="1109104" y="2234452"/>
            <a:ext cx="9844739" cy="1031051"/>
          </a:xfrm>
          <a:prstGeom prst="rect">
            <a:avLst/>
          </a:prstGeom>
        </p:spPr>
        <p:txBody>
          <a:bodyPr wrap="square">
            <a:spAutoFit/>
          </a:bodyPr>
          <a:lstStyle/>
          <a:p>
            <a:pPr algn="r" rtl="1">
              <a:spcAft>
                <a:spcPts val="600"/>
              </a:spcAft>
            </a:pPr>
            <a:r>
              <a:rPr lang="ar-SA" sz="2000" b="1" dirty="0">
                <a:solidFill>
                  <a:srgbClr val="000000"/>
                </a:solidFill>
                <a:latin typeface="Times New Roman" panose="02020603050405020304" pitchFamily="18" charset="0"/>
                <a:ea typeface="Times New Roman" panose="02020603050405020304" pitchFamily="18" charset="0"/>
                <a:cs typeface="Arabic Transparent"/>
              </a:rPr>
              <a:t>وما يزال عبدي يتقرب إلي بالنوافل حتى أحبه ،</a:t>
            </a:r>
            <a:endParaRPr lang="en-US" sz="2000" dirty="0">
              <a:latin typeface="Times New Roman" panose="02020603050405020304" pitchFamily="18" charset="0"/>
              <a:ea typeface="Times New Roman" panose="02020603050405020304" pitchFamily="18" charset="0"/>
            </a:endParaRPr>
          </a:p>
          <a:p>
            <a:pPr>
              <a:spcAft>
                <a:spcPts val="600"/>
              </a:spcAft>
            </a:pPr>
            <a:r>
              <a:rPr lang="en-US" dirty="0">
                <a:solidFill>
                  <a:srgbClr val="000000"/>
                </a:solidFill>
                <a:latin typeface="Arial" panose="020B0604020202020204" pitchFamily="34" charset="0"/>
                <a:ea typeface="Times New Roman" panose="02020603050405020304" pitchFamily="18" charset="0"/>
              </a:rPr>
              <a:t>and My slave keeps on coming closer to Me through performing </a:t>
            </a:r>
            <a:r>
              <a:rPr lang="en-US" dirty="0" err="1">
                <a:solidFill>
                  <a:srgbClr val="000000"/>
                </a:solidFill>
                <a:latin typeface="Arial" panose="020B0604020202020204" pitchFamily="34" charset="0"/>
                <a:ea typeface="Times New Roman" panose="02020603050405020304" pitchFamily="18" charset="0"/>
              </a:rPr>
              <a:t>Nawafil</a:t>
            </a:r>
            <a:r>
              <a:rPr lang="en-US" dirty="0">
                <a:solidFill>
                  <a:srgbClr val="000000"/>
                </a:solidFill>
                <a:latin typeface="Arial" panose="020B0604020202020204" pitchFamily="34" charset="0"/>
                <a:ea typeface="Times New Roman" panose="02020603050405020304" pitchFamily="18" charset="0"/>
              </a:rPr>
              <a:t> (praying or doing extra deeds besides what is obligatory) till I love him,</a:t>
            </a:r>
            <a:endParaRPr lang="en-US" sz="1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05251517"/>
      </p:ext>
    </p:extLst>
  </p:cSld>
  <p:clrMapOvr>
    <a:masterClrMapping/>
  </p:clrMapOvr>
  <mc:AlternateContent xmlns:mc="http://schemas.openxmlformats.org/markup-compatibility/2006">
    <mc:Choice xmlns:p14="http://schemas.microsoft.com/office/powerpoint/2010/main" Requires="p14">
      <p:transition spd="slow" p14:dur="2000" advTm="60072"/>
    </mc:Choice>
    <mc:Fallback>
      <p:transition spd="slow" advTm="60072"/>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70033A1-EFF2-0342-B094-313DBC4B62DD}"/>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2. Add a Sunnah every week [</a:t>
            </a:r>
            <a:r>
              <a:rPr lang="en-US" sz="4000" dirty="0" err="1">
                <a:solidFill>
                  <a:srgbClr val="FFFFFF"/>
                </a:solidFill>
              </a:rPr>
              <a:t>Monajah</a:t>
            </a:r>
            <a:r>
              <a:rPr lang="en-US" sz="2800" dirty="0">
                <a:solidFill>
                  <a:srgbClr val="FFFFFF"/>
                </a:solidFill>
              </a:rPr>
              <a:t>/Monologue]:</a:t>
            </a:r>
            <a:endParaRPr lang="en-US" sz="4000" dirty="0">
              <a:solidFill>
                <a:srgbClr val="FFFFFF"/>
              </a:solidFill>
            </a:endParaRPr>
          </a:p>
        </p:txBody>
      </p:sp>
      <p:sp>
        <p:nvSpPr>
          <p:cNvPr id="4" name="Rectangle 3">
            <a:extLst>
              <a:ext uri="{FF2B5EF4-FFF2-40B4-BE49-F238E27FC236}">
                <a16:creationId xmlns:a16="http://schemas.microsoft.com/office/drawing/2014/main" id="{0A2603E4-0E51-B947-8900-71E82E75D02D}"/>
              </a:ext>
            </a:extLst>
          </p:cNvPr>
          <p:cNvSpPr/>
          <p:nvPr/>
        </p:nvSpPr>
        <p:spPr>
          <a:xfrm>
            <a:off x="1097758" y="2204507"/>
            <a:ext cx="10000455" cy="4401205"/>
          </a:xfrm>
          <a:prstGeom prst="rect">
            <a:avLst/>
          </a:prstGeom>
        </p:spPr>
        <p:txBody>
          <a:bodyPr wrap="square">
            <a:spAutoFit/>
          </a:bodyPr>
          <a:lstStyle/>
          <a:p>
            <a:pPr marL="514350" indent="-514350">
              <a:buFont typeface="+mj-lt"/>
              <a:buAutoNum type="arabicPeriod"/>
            </a:pPr>
            <a:r>
              <a:rPr lang="en-US" sz="2400" dirty="0"/>
              <a:t>Select any time that you will be alone (you do not have to have </a:t>
            </a:r>
            <a:r>
              <a:rPr lang="en-US" sz="2400" dirty="0" err="1"/>
              <a:t>wodoo</a:t>
            </a:r>
            <a:r>
              <a:rPr lang="en-US" sz="2400" dirty="0"/>
              <a:t>, face qibla, setting, … just on any state you are, even if it is when you just woke up and still on bed)</a:t>
            </a:r>
          </a:p>
          <a:p>
            <a:pPr lvl="1"/>
            <a:r>
              <a:rPr lang="en-US" sz="2400" b="1" i="1" dirty="0">
                <a:solidFill>
                  <a:srgbClr val="FF0000"/>
                </a:solidFill>
              </a:rPr>
              <a:t>Talk to Allah with your language</a:t>
            </a:r>
            <a:r>
              <a:rPr lang="en-US" sz="2400" dirty="0"/>
              <a:t> and complain, ask, or just talk (similar to the examples we gave before)</a:t>
            </a:r>
          </a:p>
          <a:p>
            <a:pPr lvl="1"/>
            <a:r>
              <a:rPr lang="en-US" sz="2400" dirty="0"/>
              <a:t>Until next week, </a:t>
            </a:r>
            <a:r>
              <a:rPr lang="en-US" sz="2400" dirty="0" err="1"/>
              <a:t>isA</a:t>
            </a:r>
            <a:r>
              <a:rPr lang="en-US" sz="2400" dirty="0"/>
              <a:t>, let’s aim for at least once a day</a:t>
            </a:r>
          </a:p>
          <a:p>
            <a:pPr marL="514350" indent="-514350">
              <a:buFont typeface="+mj-lt"/>
              <a:buAutoNum type="arabicPeriod"/>
            </a:pPr>
            <a:r>
              <a:rPr lang="en-US" sz="2400" dirty="0"/>
              <a:t>If you face a difficulty, start by complaining to Allah in free style and in your language and ask for help</a:t>
            </a:r>
          </a:p>
          <a:p>
            <a:pPr marL="514350" indent="-514350">
              <a:buFont typeface="+mj-lt"/>
              <a:buAutoNum type="arabicPeriod"/>
            </a:pPr>
            <a:r>
              <a:rPr lang="en-US" sz="2400" dirty="0"/>
              <a:t>If you grieve or feel sadness in your heart, monologue with Allah, immediately, even in secret </a:t>
            </a:r>
          </a:p>
          <a:p>
            <a:pPr marL="514350" indent="-514350">
              <a:buFont typeface="+mj-lt"/>
              <a:buAutoNum type="arabicPeriod"/>
            </a:pPr>
            <a:r>
              <a:rPr lang="en-US" sz="2400" dirty="0"/>
              <a:t>Try to make </a:t>
            </a:r>
            <a:r>
              <a:rPr lang="en-US" sz="2400" dirty="0" err="1"/>
              <a:t>Monajah</a:t>
            </a:r>
            <a:r>
              <a:rPr lang="en-US" sz="2400" dirty="0"/>
              <a:t>(Monologue) 15 minutes </a:t>
            </a:r>
            <a:r>
              <a:rPr lang="en-US" sz="2400" b="1" i="1" dirty="0">
                <a:solidFill>
                  <a:srgbClr val="FF0000"/>
                </a:solidFill>
              </a:rPr>
              <a:t>before Maghrib on Friday</a:t>
            </a:r>
            <a:r>
              <a:rPr lang="en-US" sz="4000" dirty="0"/>
              <a:t>.</a:t>
            </a:r>
            <a:endParaRPr lang="en-US" sz="2400" dirty="0"/>
          </a:p>
        </p:txBody>
      </p:sp>
    </p:spTree>
    <p:extLst>
      <p:ext uri="{BB962C8B-B14F-4D97-AF65-F5344CB8AC3E}">
        <p14:creationId xmlns:p14="http://schemas.microsoft.com/office/powerpoint/2010/main" val="2810667246"/>
      </p:ext>
    </p:extLst>
  </p:cSld>
  <p:clrMapOvr>
    <a:masterClrMapping/>
  </p:clrMapOvr>
  <mc:AlternateContent xmlns:mc="http://schemas.openxmlformats.org/markup-compatibility/2006">
    <mc:Choice xmlns:p14="http://schemas.microsoft.com/office/powerpoint/2010/main" Requires="p14">
      <p:transition spd="slow" p14:dur="2000" advTm="172313"/>
    </mc:Choice>
    <mc:Fallback>
      <p:transition spd="slow" advTm="172313"/>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3771" y="435429"/>
            <a:ext cx="11277600" cy="5816977"/>
          </a:xfrm>
          <a:prstGeom prst="rect">
            <a:avLst/>
          </a:prstGeom>
        </p:spPr>
        <p:txBody>
          <a:bodyPr wrap="square">
            <a:spAutoFit/>
          </a:bodyPr>
          <a:lstStyle/>
          <a:p>
            <a:pPr algn="r" rtl="1"/>
            <a:r>
              <a:rPr lang="ar-EG" sz="4800" dirty="0"/>
              <a:t>ليس شيء أكرم على الله تعالى من الدعاء</a:t>
            </a:r>
          </a:p>
          <a:p>
            <a:pPr algn="r" rtl="1"/>
            <a:endParaRPr lang="ar-EG" sz="3600" dirty="0"/>
          </a:p>
          <a:p>
            <a:pPr algn="r" rtl="1"/>
            <a:endParaRPr lang="en-US" sz="3600" dirty="0"/>
          </a:p>
          <a:p>
            <a:pPr algn="r" rtl="1"/>
            <a:endParaRPr lang="en-US" sz="3600" dirty="0"/>
          </a:p>
          <a:p>
            <a:pPr algn="r" rtl="1"/>
            <a:endParaRPr lang="en-US" sz="3600" dirty="0"/>
          </a:p>
          <a:p>
            <a:pPr algn="r" rtl="1"/>
            <a:endParaRPr lang="en-US" sz="3600" dirty="0"/>
          </a:p>
          <a:p>
            <a:pPr algn="r" rtl="1"/>
            <a:endParaRPr lang="en-US" sz="3600" dirty="0"/>
          </a:p>
          <a:p>
            <a:pPr algn="r" rtl="1"/>
            <a:r>
              <a:rPr lang="ar-EG" sz="3600" dirty="0"/>
              <a:t>الراوي:  أبو هريرة المحدث: السيوطي  - المصدر: الجامع الصغير - الصفحة أو الرقم: 7602</a:t>
            </a:r>
          </a:p>
          <a:p>
            <a:pPr algn="r" rtl="1"/>
            <a:r>
              <a:rPr lang="ar-EG" sz="3600" dirty="0"/>
              <a:t>خلاصة حكم المحدث: </a:t>
            </a:r>
            <a:r>
              <a:rPr lang="ar-EG" sz="3600" dirty="0">
                <a:solidFill>
                  <a:srgbClr val="FF0000"/>
                </a:solidFill>
              </a:rPr>
              <a:t>صحيح</a:t>
            </a:r>
            <a:r>
              <a:rPr lang="ar-EG" sz="3600" dirty="0"/>
              <a:t> </a:t>
            </a:r>
            <a:endParaRPr lang="en-US" sz="3600" dirty="0"/>
          </a:p>
        </p:txBody>
      </p:sp>
      <p:sp>
        <p:nvSpPr>
          <p:cNvPr id="2" name="TextBox 1"/>
          <p:cNvSpPr txBox="1"/>
          <p:nvPr/>
        </p:nvSpPr>
        <p:spPr>
          <a:xfrm>
            <a:off x="618186" y="1970468"/>
            <a:ext cx="11256135" cy="1077218"/>
          </a:xfrm>
          <a:prstGeom prst="rect">
            <a:avLst/>
          </a:prstGeom>
          <a:noFill/>
        </p:spPr>
        <p:txBody>
          <a:bodyPr wrap="square" rtlCol="0">
            <a:spAutoFit/>
          </a:bodyPr>
          <a:lstStyle/>
          <a:p>
            <a:r>
              <a:rPr lang="en-US" sz="3200" dirty="0"/>
              <a:t>There is nothing more generous to Allah than the supplications (</a:t>
            </a:r>
            <a:r>
              <a:rPr lang="en-US" sz="3200" dirty="0" err="1"/>
              <a:t>Duaa</a:t>
            </a:r>
            <a:r>
              <a:rPr lang="en-US" sz="3200" dirty="0"/>
              <a:t>)</a:t>
            </a:r>
          </a:p>
        </p:txBody>
      </p:sp>
    </p:spTree>
    <p:extLst>
      <p:ext uri="{BB962C8B-B14F-4D97-AF65-F5344CB8AC3E}">
        <p14:creationId xmlns:p14="http://schemas.microsoft.com/office/powerpoint/2010/main" val="2071442320"/>
      </p:ext>
    </p:extLst>
  </p:cSld>
  <p:clrMapOvr>
    <a:masterClrMapping/>
  </p:clrMapOvr>
  <mc:AlternateContent xmlns:mc="http://schemas.openxmlformats.org/markup-compatibility/2006">
    <mc:Choice xmlns:p14="http://schemas.microsoft.com/office/powerpoint/2010/main" Requires="p14">
      <p:transition spd="slow" p14:dur="2000" advTm="15108"/>
    </mc:Choice>
    <mc:Fallback>
      <p:transition spd="slow" advTm="15108"/>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8343" y="502006"/>
            <a:ext cx="11495313" cy="6740307"/>
          </a:xfrm>
          <a:prstGeom prst="rect">
            <a:avLst/>
          </a:prstGeom>
        </p:spPr>
        <p:txBody>
          <a:bodyPr wrap="square">
            <a:spAutoFit/>
          </a:bodyPr>
          <a:lstStyle/>
          <a:p>
            <a:pPr algn="r" rtl="1"/>
            <a:r>
              <a:rPr lang="ar-EG" sz="4800" dirty="0"/>
              <a:t>عن النَّبيِّ صلَّى اللهُ عليه وسلَّمَ في قولِه : وَقَالَ رَبُّكُمُ ادْعُونِي أَسْتَجِبْ لَكُمْ وقال :</a:t>
            </a:r>
            <a:r>
              <a:rPr lang="ar-EG" sz="4800" b="1" dirty="0">
                <a:solidFill>
                  <a:srgbClr val="FF0000"/>
                </a:solidFill>
              </a:rPr>
              <a:t> </a:t>
            </a:r>
            <a:r>
              <a:rPr lang="ar-EG" sz="4800" b="1" dirty="0">
                <a:solidFill>
                  <a:srgbClr val="FF0000"/>
                </a:solidFill>
                <a:effectLst>
                  <a:outerShdw blurRad="38100" dist="38100" dir="2700000" algn="tl">
                    <a:srgbClr val="000000">
                      <a:alpha val="43137"/>
                    </a:srgbClr>
                  </a:outerShdw>
                </a:effectLst>
              </a:rPr>
              <a:t>الدعاءُ هو العبادة</a:t>
            </a:r>
            <a:r>
              <a:rPr lang="ar-EG" sz="4800" b="1" dirty="0">
                <a:solidFill>
                  <a:srgbClr val="FF0000"/>
                </a:solidFill>
              </a:rPr>
              <a:t>ُ </a:t>
            </a:r>
            <a:r>
              <a:rPr lang="ar-EG" sz="4800" dirty="0"/>
              <a:t>وقرأ وَقَالَ رَبُّكُمُ ادْعُونِي أَسْتَجِبْ لَكُمْ إلى قولِه دَاخِرِينَ </a:t>
            </a:r>
          </a:p>
          <a:p>
            <a:pPr algn="r" rtl="1"/>
            <a:endParaRPr lang="ar-EG" sz="4800" dirty="0"/>
          </a:p>
          <a:p>
            <a:pPr algn="r" rtl="1"/>
            <a:r>
              <a:rPr lang="ar-EG" sz="4800" dirty="0"/>
              <a:t>الراوي:  النعمان بن بشير المحدث: الترمذي  - المصدر: سنن الترمذي - الصفحة أو الرقم: 2969</a:t>
            </a:r>
          </a:p>
          <a:p>
            <a:pPr algn="r" rtl="1"/>
            <a:r>
              <a:rPr lang="ar-EG" sz="4800" dirty="0"/>
              <a:t>خلاصة حكم المحدث: حسن صحيح </a:t>
            </a:r>
            <a:endParaRPr lang="en-US" sz="4800" dirty="0"/>
          </a:p>
        </p:txBody>
      </p:sp>
    </p:spTree>
    <p:extLst>
      <p:ext uri="{BB962C8B-B14F-4D97-AF65-F5344CB8AC3E}">
        <p14:creationId xmlns:p14="http://schemas.microsoft.com/office/powerpoint/2010/main" val="3157981090"/>
      </p:ext>
    </p:extLst>
  </p:cSld>
  <p:clrMapOvr>
    <a:masterClrMapping/>
  </p:clrMapOvr>
  <mc:AlternateContent xmlns:mc="http://schemas.openxmlformats.org/markup-compatibility/2006">
    <mc:Choice xmlns:p14="http://schemas.microsoft.com/office/powerpoint/2010/main" Requires="p14">
      <p:transition spd="slow" p14:dur="2000" advTm="31427"/>
    </mc:Choice>
    <mc:Fallback>
      <p:transition spd="slow" advTm="31427"/>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97542" y="147841"/>
            <a:ext cx="10691212" cy="660196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51724407"/>
      </p:ext>
    </p:extLst>
  </p:cSld>
  <p:clrMapOvr>
    <a:masterClrMapping/>
  </p:clrMapOvr>
  <mc:AlternateContent xmlns:mc="http://schemas.openxmlformats.org/markup-compatibility/2006">
    <mc:Choice xmlns:p14="http://schemas.microsoft.com/office/powerpoint/2010/main" Requires="p14">
      <p:transition spd="slow" p14:dur="2000" advTm="35752"/>
    </mc:Choice>
    <mc:Fallback>
      <p:transition spd="slow" advTm="35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 y="4762"/>
            <a:ext cx="5690289" cy="282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936343" y="238125"/>
            <a:ext cx="6096000" cy="5262979"/>
          </a:xfrm>
          <a:prstGeom prst="rect">
            <a:avLst/>
          </a:prstGeom>
        </p:spPr>
        <p:txBody>
          <a:bodyPr>
            <a:spAutoFit/>
          </a:bodyPr>
          <a:lstStyle/>
          <a:p>
            <a:endParaRPr lang="ar-EG" sz="2400" dirty="0"/>
          </a:p>
          <a:p>
            <a:r>
              <a:rPr lang="ar-EG" sz="2400" dirty="0"/>
              <a:t>1.	</a:t>
            </a:r>
          </a:p>
          <a:p>
            <a:r>
              <a:rPr lang="ar-EG" sz="2400" dirty="0"/>
              <a:t>بل حذر سبحانه عباده من نسيان الدعاء، وترك التضرع، والإعراض عن الالتجاء الى الله، فقال:  قُلْ مَا يَعْبَأُ بِكُمْ رَبِّي لَوْلَا دُعَاؤُكُمْ فَقَدْ كَذَّبْتُمْ فَسَوْفَ يَكُونُ لِزَاماً (77)  الفرقان.</a:t>
            </a:r>
          </a:p>
          <a:p>
            <a:endParaRPr lang="ar-EG" sz="2400" dirty="0"/>
          </a:p>
          <a:p>
            <a:r>
              <a:rPr lang="en-US" sz="2400" dirty="0"/>
              <a:t>Allah (s) cares about us because of our </a:t>
            </a:r>
            <a:r>
              <a:rPr lang="en-US" sz="2400" dirty="0" err="1"/>
              <a:t>Doaa</a:t>
            </a:r>
            <a:endParaRPr lang="en-US" sz="2400" dirty="0"/>
          </a:p>
          <a:p>
            <a:endParaRPr lang="en-US" sz="2400" dirty="0"/>
          </a:p>
          <a:p>
            <a:r>
              <a:rPr lang="en-US" sz="2400" dirty="0"/>
              <a:t>77] Say (to the Rejecters): "My Lord is not uneasy because of you if ye call not on Him: but ye have indeed rejected (Him), and soon will come the inevitable (punishment)!"</a:t>
            </a:r>
          </a:p>
          <a:p>
            <a:endParaRPr lang="en-US" sz="2400" dirty="0"/>
          </a:p>
        </p:txBody>
      </p:sp>
      <p:pic>
        <p:nvPicPr>
          <p:cNvPr id="2057" name="Picture 9" descr="rId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477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Id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477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3476473"/>
      </p:ext>
    </p:extLst>
  </p:cSld>
  <p:clrMapOvr>
    <a:masterClrMapping/>
  </p:clrMapOvr>
  <mc:AlternateContent xmlns:mc="http://schemas.openxmlformats.org/markup-compatibility/2006">
    <mc:Choice xmlns:p14="http://schemas.microsoft.com/office/powerpoint/2010/main" Requires="p14">
      <p:transition spd="slow" p14:dur="2000" advTm="12770"/>
    </mc:Choice>
    <mc:Fallback>
      <p:transition spd="slow" advTm="12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885" y="612844"/>
            <a:ext cx="11916229" cy="5632311"/>
          </a:xfrm>
          <a:prstGeom prst="rect">
            <a:avLst/>
          </a:prstGeom>
        </p:spPr>
        <p:txBody>
          <a:bodyPr wrap="square">
            <a:spAutoFit/>
          </a:bodyPr>
          <a:lstStyle/>
          <a:p>
            <a:pPr algn="r" rtl="1"/>
            <a:r>
              <a:rPr lang="ar-EG" sz="4000" dirty="0"/>
              <a:t>وقال : { إنه من لم يسأل الله تعالى يغضب عليه }.</a:t>
            </a:r>
            <a:endParaRPr lang="en-US" sz="4000" dirty="0"/>
          </a:p>
          <a:p>
            <a:pPr algn="r" rtl="1"/>
            <a:endParaRPr lang="en-US" sz="4000" dirty="0"/>
          </a:p>
          <a:p>
            <a:pPr algn="l"/>
            <a:r>
              <a:rPr lang="en-US" sz="4000" dirty="0"/>
              <a:t>Whoever does not ask Allah, Allah will be angry at him</a:t>
            </a:r>
            <a:r>
              <a:rPr lang="ar-EG" sz="4000" dirty="0"/>
              <a:t> </a:t>
            </a:r>
          </a:p>
          <a:p>
            <a:pPr algn="r" rtl="1"/>
            <a:endParaRPr lang="ar-EG" sz="4000" dirty="0"/>
          </a:p>
          <a:p>
            <a:pPr algn="r" rtl="1"/>
            <a:r>
              <a:rPr lang="ar-EG" sz="4000" dirty="0"/>
              <a:t>وقال : { أعجز الناس من عجز عن الدعاء، وأبخل الناس من بخل بالسلام }. </a:t>
            </a:r>
            <a:endParaRPr lang="en-US" sz="4000" dirty="0"/>
          </a:p>
          <a:p>
            <a:pPr algn="r" rtl="1"/>
            <a:endParaRPr lang="en-US" sz="4000" dirty="0"/>
          </a:p>
          <a:p>
            <a:pPr algn="l"/>
            <a:r>
              <a:rPr lang="en-US" sz="4000" dirty="0"/>
              <a:t>The most disabled people are those who can’t make </a:t>
            </a:r>
            <a:r>
              <a:rPr lang="en-US" sz="4000" dirty="0" err="1"/>
              <a:t>duaa</a:t>
            </a:r>
            <a:endParaRPr lang="ar-EG" sz="4000" dirty="0"/>
          </a:p>
        </p:txBody>
      </p:sp>
    </p:spTree>
    <p:extLst>
      <p:ext uri="{BB962C8B-B14F-4D97-AF65-F5344CB8AC3E}">
        <p14:creationId xmlns:p14="http://schemas.microsoft.com/office/powerpoint/2010/main" val="320824641"/>
      </p:ext>
    </p:extLst>
  </p:cSld>
  <p:clrMapOvr>
    <a:masterClrMapping/>
  </p:clrMapOvr>
  <mc:AlternateContent xmlns:mc="http://schemas.openxmlformats.org/markup-compatibility/2006">
    <mc:Choice xmlns:p14="http://schemas.microsoft.com/office/powerpoint/2010/main" Requires="p14">
      <p:transition spd="slow" p14:dur="2000" advTm="17821"/>
    </mc:Choice>
    <mc:Fallback>
      <p:transition spd="slow" advTm="1782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Duaa</a:t>
            </a:r>
            <a:r>
              <a:rPr lang="en-US" dirty="0"/>
              <a:t> (Supplication)</a:t>
            </a:r>
          </a:p>
        </p:txBody>
      </p:sp>
      <p:sp>
        <p:nvSpPr>
          <p:cNvPr id="3" name="Subtitle 2"/>
          <p:cNvSpPr>
            <a:spLocks noGrp="1"/>
          </p:cNvSpPr>
          <p:nvPr>
            <p:ph type="subTitle" idx="1"/>
          </p:nvPr>
        </p:nvSpPr>
        <p:spPr/>
        <p:txBody>
          <a:bodyPr/>
          <a:lstStyle/>
          <a:p>
            <a:r>
              <a:rPr lang="en-US" dirty="0"/>
              <a:t>The most important  medication </a:t>
            </a:r>
          </a:p>
        </p:txBody>
      </p:sp>
      <p:pic>
        <p:nvPicPr>
          <p:cNvPr id="5" name="Audio 4">
            <a:hlinkClick r:id="" action="ppaction://media"/>
            <a:extLst>
              <a:ext uri="{FF2B5EF4-FFF2-40B4-BE49-F238E27FC236}">
                <a16:creationId xmlns:a16="http://schemas.microsoft.com/office/drawing/2014/main" id="{CAD2C712-4F4D-4345-ADBB-0E908E0468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98373965"/>
      </p:ext>
    </p:extLst>
  </p:cSld>
  <p:clrMapOvr>
    <a:masterClrMapping/>
  </p:clrMapOvr>
  <mc:AlternateContent xmlns:mc="http://schemas.openxmlformats.org/markup-compatibility/2006">
    <mc:Choice xmlns:p14="http://schemas.microsoft.com/office/powerpoint/2010/main" Requires="p14">
      <p:transition spd="slow" p14:dur="2000" advTm="5597"/>
    </mc:Choice>
    <mc:Fallback>
      <p:transition spd="slow" advTm="5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946604" y="1625850"/>
          <a:ext cx="10233025" cy="3357436"/>
        </p:xfrm>
        <a:graphic>
          <a:graphicData uri="http://schemas.openxmlformats.org/drawingml/2006/table">
            <a:tbl>
              <a:tblPr rtl="1">
                <a:tableStyleId>{5C22544A-7EE6-4342-B048-85BDC9FD1C3A}</a:tableStyleId>
              </a:tblPr>
              <a:tblGrid>
                <a:gridCol w="10233025">
                  <a:extLst>
                    <a:ext uri="{9D8B030D-6E8A-4147-A177-3AD203B41FA5}">
                      <a16:colId xmlns:a16="http://schemas.microsoft.com/office/drawing/2014/main" val="20000"/>
                    </a:ext>
                  </a:extLst>
                </a:gridCol>
              </a:tblGrid>
              <a:tr h="0">
                <a:tc>
                  <a:txBody>
                    <a:bodyPr/>
                    <a:lstStyle/>
                    <a:p>
                      <a:pPr marL="0" marR="0" algn="ctr" rtl="0">
                        <a:spcBef>
                          <a:spcPts val="0"/>
                        </a:spcBef>
                        <a:spcAft>
                          <a:spcPts val="0"/>
                        </a:spcAft>
                      </a:pPr>
                      <a:endParaRPr lang="en-US" sz="7200" dirty="0">
                        <a:effectLst/>
                        <a:latin typeface="ae_Cortoba" panose="02060603050605020204" pitchFamily="18" charset="-78"/>
                        <a:cs typeface="ae_Cortoba" panose="02060603050605020204" pitchFamily="18" charset="-78"/>
                      </a:endParaRPr>
                    </a:p>
                    <a:p>
                      <a:pPr marL="342900" marR="0" lvl="0" indent="-342900" algn="r" rtl="1">
                        <a:lnSpc>
                          <a:spcPts val="1200"/>
                        </a:lnSpc>
                        <a:buFont typeface="+mj-lt"/>
                        <a:buAutoNum type="arabicPeriod"/>
                        <a:tabLst>
                          <a:tab pos="457200" algn="l"/>
                        </a:tabLst>
                      </a:pPr>
                      <a:r>
                        <a:rPr lang="en-US" sz="5400" dirty="0">
                          <a:effectLst/>
                          <a:latin typeface="ae_Cortoba" panose="02060603050605020204" pitchFamily="18" charset="-78"/>
                          <a:cs typeface="ae_Cortoba" panose="02060603050605020204" pitchFamily="18" charset="-78"/>
                        </a:rPr>
                        <a:t>- </a:t>
                      </a:r>
                      <a:r>
                        <a:rPr lang="x-none" sz="5400" dirty="0">
                          <a:effectLst/>
                          <a:latin typeface="ae_Cortoba" panose="02060603050605020204" pitchFamily="18" charset="-78"/>
                          <a:cs typeface="ae_Cortoba" panose="02060603050605020204" pitchFamily="18" charset="-78"/>
                        </a:rPr>
                        <a:t>أفضل العبادة الدعاء </a:t>
                      </a:r>
                      <a:endParaRPr lang="en-US" sz="5400" dirty="0">
                        <a:effectLst/>
                        <a:latin typeface="ae_Cortoba" panose="02060603050605020204" pitchFamily="18" charset="-78"/>
                        <a:cs typeface="ae_Cortoba" panose="02060603050605020204" pitchFamily="18" charset="-78"/>
                      </a:endParaRPr>
                    </a:p>
                    <a:p>
                      <a:pPr marL="342900" marR="0" lvl="0" indent="-342900" algn="r" rtl="1">
                        <a:lnSpc>
                          <a:spcPts val="1200"/>
                        </a:lnSpc>
                        <a:buFont typeface="+mj-lt"/>
                        <a:buAutoNum type="arabicPeriod"/>
                        <a:tabLst>
                          <a:tab pos="457200" algn="l"/>
                        </a:tabLst>
                      </a:pPr>
                      <a:endParaRPr lang="en-US" sz="1800" dirty="0">
                        <a:effectLst/>
                      </a:endParaRPr>
                    </a:p>
                    <a:p>
                      <a:pPr marL="342900" marR="0" lvl="0" indent="-342900" algn="r" rtl="1">
                        <a:lnSpc>
                          <a:spcPts val="1200"/>
                        </a:lnSpc>
                        <a:buFont typeface="+mj-lt"/>
                        <a:buAutoNum type="arabicPeriod"/>
                        <a:tabLst>
                          <a:tab pos="457200" algn="l"/>
                        </a:tabLst>
                      </a:pPr>
                      <a:endParaRPr lang="en-US" sz="1800" dirty="0">
                        <a:effectLst/>
                      </a:endParaRPr>
                    </a:p>
                    <a:p>
                      <a:pPr marL="342900" marR="0" lvl="0" indent="-342900" algn="r" rtl="1">
                        <a:lnSpc>
                          <a:spcPts val="1200"/>
                        </a:lnSpc>
                        <a:buFont typeface="+mj-lt"/>
                        <a:buAutoNum type="arabicPeriod"/>
                        <a:tabLst>
                          <a:tab pos="457200" algn="l"/>
                        </a:tabLst>
                      </a:pPr>
                      <a:br>
                        <a:rPr lang="en-US" sz="1800" dirty="0">
                          <a:effectLst/>
                        </a:rPr>
                      </a:br>
                      <a:r>
                        <a:rPr lang="x-none" sz="1600" dirty="0">
                          <a:effectLst/>
                        </a:rPr>
                        <a:t>الراوي</a:t>
                      </a:r>
                      <a:r>
                        <a:rPr lang="en-US" sz="1600" dirty="0">
                          <a:effectLst/>
                        </a:rPr>
                        <a:t>: </a:t>
                      </a:r>
                      <a:r>
                        <a:rPr lang="x-none" sz="1600" dirty="0">
                          <a:effectLst/>
                        </a:rPr>
                        <a:t>عبدالله بن عباس و أبو الدرداء و أبو هريرة</a:t>
                      </a:r>
                      <a:r>
                        <a:rPr lang="en-US" sz="1800" dirty="0">
                          <a:effectLst/>
                        </a:rPr>
                        <a:t>  -  </a:t>
                      </a:r>
                      <a:r>
                        <a:rPr lang="x-none" sz="1600" dirty="0">
                          <a:effectLst/>
                        </a:rPr>
                        <a:t>خلاصة الدرجة</a:t>
                      </a:r>
                      <a:r>
                        <a:rPr lang="en-US" sz="1600" dirty="0">
                          <a:effectLst/>
                        </a:rPr>
                        <a:t>: </a:t>
                      </a:r>
                      <a:r>
                        <a:rPr lang="x-none" sz="1600" dirty="0">
                          <a:effectLst/>
                        </a:rPr>
                        <a:t>صحيح</a:t>
                      </a:r>
                      <a:r>
                        <a:rPr lang="en-US" sz="1800" dirty="0">
                          <a:effectLst/>
                        </a:rPr>
                        <a:t>  -  </a:t>
                      </a:r>
                      <a:r>
                        <a:rPr lang="x-none" sz="1600" dirty="0">
                          <a:effectLst/>
                        </a:rPr>
                        <a:t>المحدث</a:t>
                      </a:r>
                      <a:r>
                        <a:rPr lang="en-US" sz="1600" dirty="0">
                          <a:effectLst/>
                        </a:rPr>
                        <a:t>: </a:t>
                      </a:r>
                      <a:r>
                        <a:rPr lang="x-none" sz="1600" dirty="0">
                          <a:effectLst/>
                        </a:rPr>
                        <a:t>الألباني</a:t>
                      </a:r>
                      <a:r>
                        <a:rPr lang="en-US" sz="1800" dirty="0">
                          <a:effectLst/>
                        </a:rPr>
                        <a:t>  -  </a:t>
                      </a:r>
                      <a:r>
                        <a:rPr lang="x-none" sz="1600" dirty="0">
                          <a:effectLst/>
                        </a:rPr>
                        <a:t>المصدر</a:t>
                      </a:r>
                      <a:r>
                        <a:rPr lang="en-US" sz="1600" dirty="0">
                          <a:effectLst/>
                        </a:rPr>
                        <a:t>: </a:t>
                      </a:r>
                      <a:r>
                        <a:rPr lang="x-none" sz="1600" dirty="0">
                          <a:effectLst/>
                        </a:rPr>
                        <a:t>صحيح الجامع</a:t>
                      </a:r>
                      <a:r>
                        <a:rPr lang="en-US" sz="1800" dirty="0">
                          <a:effectLst/>
                        </a:rPr>
                        <a:t>  -  </a:t>
                      </a:r>
                      <a:r>
                        <a:rPr lang="x-none" sz="1600" dirty="0">
                          <a:effectLst/>
                        </a:rPr>
                        <a:t>الصفحة أو الرقم</a:t>
                      </a:r>
                      <a:r>
                        <a:rPr lang="en-US" sz="1600" dirty="0">
                          <a:effectLst/>
                        </a:rPr>
                        <a:t>: 1122</a:t>
                      </a:r>
                      <a:r>
                        <a:rPr lang="en-US" sz="1800" dirty="0">
                          <a:effectLst/>
                        </a:rPr>
                        <a:t> </a:t>
                      </a:r>
                    </a:p>
                    <a:p>
                      <a:pPr marL="228600" marR="0" rtl="0">
                        <a:lnSpc>
                          <a:spcPts val="1200"/>
                        </a:lnSpc>
                      </a:pPr>
                      <a:endParaRPr lang="en-US" sz="1800" dirty="0">
                        <a:effectLst/>
                      </a:endParaRPr>
                    </a:p>
                    <a:p>
                      <a:pPr marL="228600" marR="0" rtl="0">
                        <a:lnSpc>
                          <a:spcPts val="1200"/>
                        </a:lnSpc>
                      </a:pPr>
                      <a:endParaRPr lang="en-US" sz="1800" dirty="0">
                        <a:effectLst/>
                      </a:endParaRPr>
                    </a:p>
                    <a:p>
                      <a:pPr marL="228600" marR="0" rtl="0">
                        <a:lnSpc>
                          <a:spcPts val="1200"/>
                        </a:lnSpc>
                      </a:pPr>
                      <a:endParaRPr lang="en-US" sz="1800" dirty="0">
                        <a:effectLst/>
                      </a:endParaRPr>
                    </a:p>
                    <a:p>
                      <a:pPr marL="228600" marR="0" rtl="0">
                        <a:lnSpc>
                          <a:spcPts val="1200"/>
                        </a:lnSpc>
                      </a:pPr>
                      <a:endParaRPr lang="en-US" sz="4800" dirty="0">
                        <a:effectLst/>
                      </a:endParaRPr>
                    </a:p>
                    <a:p>
                      <a:pPr marL="228600" marR="0" rtl="0">
                        <a:lnSpc>
                          <a:spcPts val="1200"/>
                        </a:lnSpc>
                      </a:pPr>
                      <a:r>
                        <a:rPr lang="en-US" sz="4800" dirty="0">
                          <a:effectLst/>
                        </a:rPr>
                        <a:t>The best of the worship is the </a:t>
                      </a:r>
                      <a:r>
                        <a:rPr lang="en-US" sz="4800" dirty="0" err="1">
                          <a:effectLst/>
                        </a:rPr>
                        <a:t>Doaa</a:t>
                      </a:r>
                      <a:r>
                        <a:rPr lang="en-US" sz="4800" dirty="0">
                          <a:effectLst/>
                        </a:rPr>
                        <a:t>.</a:t>
                      </a:r>
                      <a:endParaRPr lang="en-US" sz="4800" dirty="0">
                        <a:effectLst/>
                        <a:latin typeface="Times New Roman" panose="02020603050405020304" pitchFamily="18" charset="0"/>
                        <a:ea typeface="Times New Roman" panose="02020603050405020304" pitchFamily="18" charset="0"/>
                      </a:endParaRPr>
                    </a:p>
                  </a:txBody>
                  <a:tcPr marL="9525" marR="9525" marT="9525" marB="9525" anchor="ctr"/>
                </a:tc>
                <a:extLst>
                  <a:ext uri="{0D108BD9-81ED-4DB2-BD59-A6C34878D82A}">
                    <a16:rowId xmlns:a16="http://schemas.microsoft.com/office/drawing/2014/main" val="10000"/>
                  </a:ext>
                </a:extLst>
              </a:tr>
              <a:tr h="0">
                <a:tc>
                  <a:txBody>
                    <a:bodyPr/>
                    <a:lstStyle/>
                    <a:p>
                      <a:pPr marL="0" marR="0" algn="ctr" rtl="0">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a:txBody>
                  <a:tcPr marL="9525" marR="9525" marT="9525" marB="9525" anchor="ctr"/>
                </a:tc>
                <a:extLst>
                  <a:ext uri="{0D108BD9-81ED-4DB2-BD59-A6C34878D82A}">
                    <a16:rowId xmlns:a16="http://schemas.microsoft.com/office/drawing/2014/main" val="10001"/>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8142247"/>
      </p:ext>
    </p:extLst>
  </p:cSld>
  <p:clrMapOvr>
    <a:masterClrMapping/>
  </p:clrMapOvr>
  <mc:AlternateContent xmlns:mc="http://schemas.openxmlformats.org/markup-compatibility/2006">
    <mc:Choice xmlns:p14="http://schemas.microsoft.com/office/powerpoint/2010/main" Requires="p14">
      <p:transition spd="slow" p14:dur="2000" advTm="83060"/>
    </mc:Choice>
    <mc:Fallback>
      <p:transition spd="slow" advTm="83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E0F92-0CAE-B441-A0CF-C7219ADFCB98}"/>
              </a:ext>
            </a:extLst>
          </p:cNvPr>
          <p:cNvSpPr>
            <a:spLocks noGrp="1"/>
          </p:cNvSpPr>
          <p:nvPr>
            <p:ph type="ctrTitle"/>
          </p:nvPr>
        </p:nvSpPr>
        <p:spPr/>
        <p:txBody>
          <a:bodyPr/>
          <a:lstStyle/>
          <a:p>
            <a:r>
              <a:rPr lang="en-US" dirty="0"/>
              <a:t>Discussion</a:t>
            </a:r>
          </a:p>
        </p:txBody>
      </p:sp>
    </p:spTree>
    <p:extLst>
      <p:ext uri="{BB962C8B-B14F-4D97-AF65-F5344CB8AC3E}">
        <p14:creationId xmlns:p14="http://schemas.microsoft.com/office/powerpoint/2010/main" val="246029900"/>
      </p:ext>
    </p:extLst>
  </p:cSld>
  <p:clrMapOvr>
    <a:masterClrMapping/>
  </p:clrMapOvr>
  <mc:AlternateContent xmlns:mc="http://schemas.openxmlformats.org/markup-compatibility/2006">
    <mc:Choice xmlns:p14="http://schemas.microsoft.com/office/powerpoint/2010/main" Requires="p14">
      <p:transition spd="slow" p14:dur="2000" advTm="7876"/>
    </mc:Choice>
    <mc:Fallback>
      <p:transition spd="slow" advTm="7876"/>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64C59-D7E2-E349-BD09-BE97EC1E507D}"/>
              </a:ext>
            </a:extLst>
          </p:cNvPr>
          <p:cNvSpPr>
            <a:spLocks noGrp="1"/>
          </p:cNvSpPr>
          <p:nvPr>
            <p:ph type="title"/>
          </p:nvPr>
        </p:nvSpPr>
        <p:spPr/>
        <p:txBody>
          <a:bodyPr/>
          <a:lstStyle/>
          <a:p>
            <a:r>
              <a:rPr lang="en-US" dirty="0"/>
              <a:t>Reference</a:t>
            </a:r>
            <a:endParaRPr lang="en-US"/>
          </a:p>
        </p:txBody>
      </p:sp>
      <p:sp>
        <p:nvSpPr>
          <p:cNvPr id="3" name="Content Placeholder 2">
            <a:extLst>
              <a:ext uri="{FF2B5EF4-FFF2-40B4-BE49-F238E27FC236}">
                <a16:creationId xmlns:a16="http://schemas.microsoft.com/office/drawing/2014/main" id="{B0E21B35-1126-2549-8126-1C6CB5E02A2F}"/>
              </a:ext>
            </a:extLst>
          </p:cNvPr>
          <p:cNvSpPr>
            <a:spLocks noGrp="1"/>
          </p:cNvSpPr>
          <p:nvPr>
            <p:ph idx="1"/>
          </p:nvPr>
        </p:nvSpPr>
        <p:spPr/>
        <p:txBody>
          <a:bodyPr/>
          <a:lstStyle/>
          <a:p>
            <a:r>
              <a:rPr lang="en-US" dirty="0">
                <a:hlinkClick r:id="rId2"/>
              </a:rPr>
              <a:t>https://youtu.be/8LwXP7HrZlg</a:t>
            </a:r>
            <a:r>
              <a:rPr lang="en-US" dirty="0"/>
              <a:t> </a:t>
            </a:r>
          </a:p>
        </p:txBody>
      </p:sp>
    </p:spTree>
    <p:extLst>
      <p:ext uri="{BB962C8B-B14F-4D97-AF65-F5344CB8AC3E}">
        <p14:creationId xmlns:p14="http://schemas.microsoft.com/office/powerpoint/2010/main" val="2164553088"/>
      </p:ext>
    </p:extLst>
  </p:cSld>
  <p:clrMapOvr>
    <a:masterClrMapping/>
  </p:clrMapOvr>
  <mc:AlternateContent xmlns:mc="http://schemas.openxmlformats.org/markup-compatibility/2006">
    <mc:Choice xmlns:p14="http://schemas.microsoft.com/office/powerpoint/2010/main" Requires="p14">
      <p:transition spd="slow" p14:dur="2000" advTm="9705"/>
    </mc:Choice>
    <mc:Fallback>
      <p:transition spd="slow" advTm="9705"/>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163DB1-190E-7048-A2B8-BFED443D8700}"/>
              </a:ext>
            </a:extLst>
          </p:cNvPr>
          <p:cNvPicPr>
            <a:picLocks noChangeAspect="1"/>
          </p:cNvPicPr>
          <p:nvPr/>
        </p:nvPicPr>
        <p:blipFill>
          <a:blip r:embed="rId2"/>
          <a:stretch>
            <a:fillRect/>
          </a:stretch>
        </p:blipFill>
        <p:spPr>
          <a:xfrm>
            <a:off x="624762" y="4106677"/>
            <a:ext cx="9525000" cy="1612900"/>
          </a:xfrm>
          <a:prstGeom prst="rect">
            <a:avLst/>
          </a:prstGeom>
          <a:effectLst>
            <a:glow rad="241300">
              <a:schemeClr val="accent1">
                <a:alpha val="40000"/>
              </a:schemeClr>
            </a:glow>
            <a:outerShdw dist="152400" dir="5400000" sx="103000" sy="103000" algn="ctr" rotWithShape="0">
              <a:srgbClr val="000000">
                <a:alpha val="68000"/>
              </a:srgbClr>
            </a:outerShdw>
          </a:effectLst>
        </p:spPr>
      </p:pic>
      <p:sp>
        <p:nvSpPr>
          <p:cNvPr id="3" name="TextBox 2">
            <a:extLst>
              <a:ext uri="{FF2B5EF4-FFF2-40B4-BE49-F238E27FC236}">
                <a16:creationId xmlns:a16="http://schemas.microsoft.com/office/drawing/2014/main" id="{837A09FF-7156-A246-8E95-AFD80D86F9F7}"/>
              </a:ext>
            </a:extLst>
          </p:cNvPr>
          <p:cNvSpPr txBox="1"/>
          <p:nvPr/>
        </p:nvSpPr>
        <p:spPr>
          <a:xfrm>
            <a:off x="624762" y="544583"/>
            <a:ext cx="10306372" cy="3416320"/>
          </a:xfrm>
          <a:prstGeom prst="rect">
            <a:avLst/>
          </a:prstGeom>
          <a:noFill/>
        </p:spPr>
        <p:txBody>
          <a:bodyPr wrap="square" rtlCol="0">
            <a:spAutoFit/>
          </a:bodyPr>
          <a:lstStyle/>
          <a:p>
            <a:r>
              <a:rPr lang="en-US" sz="2400" dirty="0">
                <a:latin typeface="Algerian" pitchFamily="82" charset="77"/>
              </a:rPr>
              <a:t>The Prophet (PBUH) said who ever share something good Will get </a:t>
            </a:r>
            <a:r>
              <a:rPr lang="en-US" sz="2400" dirty="0">
                <a:highlight>
                  <a:srgbClr val="FFFF00"/>
                </a:highlight>
                <a:latin typeface="Algerian" pitchFamily="82" charset="77"/>
              </a:rPr>
              <a:t>the same reward as who started it and It will keep multiplying until day of judgment</a:t>
            </a:r>
            <a:r>
              <a:rPr lang="en-US" sz="2400" dirty="0">
                <a:latin typeface="Algerian" pitchFamily="82" charset="77"/>
              </a:rPr>
              <a:t> </a:t>
            </a:r>
            <a:r>
              <a:rPr lang="en-US" sz="2400" dirty="0">
                <a:solidFill>
                  <a:srgbClr val="FF0000"/>
                </a:solidFill>
                <a:latin typeface="Algerian" pitchFamily="82" charset="77"/>
              </a:rPr>
              <a:t>Please, share to multiply the Reward</a:t>
            </a:r>
            <a:r>
              <a:rPr lang="en-US" sz="2400" dirty="0">
                <a:latin typeface="Algerian" pitchFamily="82" charset="77"/>
              </a:rPr>
              <a:t> isA.  When you subscribe, Like, and share you allow others to find it, </a:t>
            </a:r>
            <a:r>
              <a:rPr lang="en-US" sz="2400" dirty="0" err="1">
                <a:latin typeface="Algerian" pitchFamily="82" charset="77"/>
              </a:rPr>
              <a:t>isA</a:t>
            </a:r>
            <a:endParaRPr lang="en-US" sz="2400" dirty="0">
              <a:latin typeface="Algerian" pitchFamily="82" charset="77"/>
            </a:endParaRPr>
          </a:p>
          <a:p>
            <a:r>
              <a:rPr lang="en-US" sz="2400" dirty="0">
                <a:latin typeface="Algerian" pitchFamily="82" charset="77"/>
              </a:rPr>
              <a:t>Website:</a:t>
            </a:r>
          </a:p>
          <a:p>
            <a:r>
              <a:rPr lang="en-US" sz="2400" dirty="0">
                <a:latin typeface="Algerian" pitchFamily="82" charset="77"/>
                <a:hlinkClick r:id="rId3"/>
              </a:rPr>
              <a:t>https://iloveallah.net</a:t>
            </a:r>
            <a:endParaRPr lang="en-US" sz="2400" dirty="0">
              <a:latin typeface="Algerian" pitchFamily="82" charset="77"/>
            </a:endParaRPr>
          </a:p>
          <a:p>
            <a:r>
              <a:rPr lang="en-US" sz="2400" dirty="0">
                <a:latin typeface="Algerian" pitchFamily="82" charset="77"/>
              </a:rPr>
              <a:t>YouTube Channel:</a:t>
            </a:r>
          </a:p>
          <a:p>
            <a:r>
              <a:rPr lang="en-US" sz="2400" dirty="0">
                <a:hlinkClick r:id="rId4"/>
              </a:rPr>
              <a:t>https://www.youtube.com/channel/UCZDYWIWY1pMaGg4-iw3uz1w</a:t>
            </a:r>
            <a:endParaRPr lang="en-US" sz="2400" dirty="0">
              <a:latin typeface="Algerian" pitchFamily="82" charset="77"/>
            </a:endParaRPr>
          </a:p>
        </p:txBody>
      </p:sp>
      <p:sp>
        <p:nvSpPr>
          <p:cNvPr id="5" name="Down Arrow 4">
            <a:extLst>
              <a:ext uri="{FF2B5EF4-FFF2-40B4-BE49-F238E27FC236}">
                <a16:creationId xmlns:a16="http://schemas.microsoft.com/office/drawing/2014/main" id="{4E641FD9-47B8-C847-979C-A155DD60F2C0}"/>
              </a:ext>
            </a:extLst>
          </p:cNvPr>
          <p:cNvSpPr/>
          <p:nvPr/>
        </p:nvSpPr>
        <p:spPr>
          <a:xfrm>
            <a:off x="9488557" y="5892800"/>
            <a:ext cx="1020417" cy="965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275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endCondLst>
                                    <p:cond evt="onNext" delay="0">
                                      <p:tgtEl>
                                        <p:sldTgt/>
                                      </p:tgtEl>
                                    </p:cond>
                                  </p:end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163DB1-190E-7048-A2B8-BFED443D8700}"/>
              </a:ext>
            </a:extLst>
          </p:cNvPr>
          <p:cNvPicPr>
            <a:picLocks noChangeAspect="1"/>
          </p:cNvPicPr>
          <p:nvPr/>
        </p:nvPicPr>
        <p:blipFill>
          <a:blip r:embed="rId4"/>
          <a:stretch>
            <a:fillRect/>
          </a:stretch>
        </p:blipFill>
        <p:spPr>
          <a:xfrm>
            <a:off x="624762" y="4106677"/>
            <a:ext cx="9525000" cy="1612900"/>
          </a:xfrm>
          <a:prstGeom prst="rect">
            <a:avLst/>
          </a:prstGeom>
          <a:effectLst>
            <a:glow rad="241300">
              <a:schemeClr val="accent1">
                <a:alpha val="40000"/>
              </a:schemeClr>
            </a:glow>
            <a:outerShdw dist="152400" dir="5400000" sx="103000" sy="103000" algn="ctr" rotWithShape="0">
              <a:srgbClr val="000000">
                <a:alpha val="68000"/>
              </a:srgbClr>
            </a:outerShdw>
          </a:effectLst>
        </p:spPr>
      </p:pic>
      <p:sp>
        <p:nvSpPr>
          <p:cNvPr id="3" name="TextBox 2">
            <a:extLst>
              <a:ext uri="{FF2B5EF4-FFF2-40B4-BE49-F238E27FC236}">
                <a16:creationId xmlns:a16="http://schemas.microsoft.com/office/drawing/2014/main" id="{837A09FF-7156-A246-8E95-AFD80D86F9F7}"/>
              </a:ext>
            </a:extLst>
          </p:cNvPr>
          <p:cNvSpPr txBox="1"/>
          <p:nvPr/>
        </p:nvSpPr>
        <p:spPr>
          <a:xfrm>
            <a:off x="624762" y="544583"/>
            <a:ext cx="10306372" cy="3416320"/>
          </a:xfrm>
          <a:prstGeom prst="rect">
            <a:avLst/>
          </a:prstGeom>
          <a:noFill/>
        </p:spPr>
        <p:txBody>
          <a:bodyPr wrap="square" rtlCol="0">
            <a:spAutoFit/>
          </a:bodyPr>
          <a:lstStyle/>
          <a:p>
            <a:r>
              <a:rPr lang="en-US" sz="2400" dirty="0">
                <a:latin typeface="Algerian" pitchFamily="82" charset="77"/>
              </a:rPr>
              <a:t>The Prophet (PBUH) said who ever share something good Will get </a:t>
            </a:r>
            <a:r>
              <a:rPr lang="en-US" sz="2400" dirty="0">
                <a:highlight>
                  <a:srgbClr val="FFFF00"/>
                </a:highlight>
                <a:latin typeface="Algerian" pitchFamily="82" charset="77"/>
              </a:rPr>
              <a:t>the same reward as who started it and It will keep multiplying until day of judgment</a:t>
            </a:r>
            <a:r>
              <a:rPr lang="en-US" sz="2400" dirty="0">
                <a:latin typeface="Algerian" pitchFamily="82" charset="77"/>
              </a:rPr>
              <a:t> </a:t>
            </a:r>
            <a:r>
              <a:rPr lang="en-US" sz="2400" dirty="0">
                <a:solidFill>
                  <a:srgbClr val="FF0000"/>
                </a:solidFill>
                <a:latin typeface="Algerian" pitchFamily="82" charset="77"/>
              </a:rPr>
              <a:t>Please, share to multiply the Reward</a:t>
            </a:r>
            <a:r>
              <a:rPr lang="en-US" sz="2400" dirty="0">
                <a:latin typeface="Algerian" pitchFamily="82" charset="77"/>
              </a:rPr>
              <a:t> isA.  When you subscribe, Like, and share you allow others to find it, </a:t>
            </a:r>
            <a:r>
              <a:rPr lang="en-US" sz="2400" dirty="0" err="1">
                <a:latin typeface="Algerian" pitchFamily="82" charset="77"/>
              </a:rPr>
              <a:t>isA</a:t>
            </a:r>
            <a:endParaRPr lang="en-US" sz="2400" dirty="0">
              <a:latin typeface="Algerian" pitchFamily="82" charset="77"/>
            </a:endParaRPr>
          </a:p>
          <a:p>
            <a:r>
              <a:rPr lang="en-US" sz="2400" dirty="0">
                <a:latin typeface="Algerian" pitchFamily="82" charset="77"/>
              </a:rPr>
              <a:t>Website:</a:t>
            </a:r>
          </a:p>
          <a:p>
            <a:r>
              <a:rPr lang="en-US" sz="2400" dirty="0">
                <a:latin typeface="Algerian" pitchFamily="82" charset="77"/>
                <a:hlinkClick r:id="rId5"/>
              </a:rPr>
              <a:t>https://iloveallah.net</a:t>
            </a:r>
            <a:endParaRPr lang="en-US" sz="2400" dirty="0">
              <a:latin typeface="Algerian" pitchFamily="82" charset="77"/>
            </a:endParaRPr>
          </a:p>
          <a:p>
            <a:r>
              <a:rPr lang="en-US" sz="2400" dirty="0">
                <a:latin typeface="Algerian" pitchFamily="82" charset="77"/>
              </a:rPr>
              <a:t>YouTube Channel:</a:t>
            </a:r>
          </a:p>
          <a:p>
            <a:r>
              <a:rPr lang="en-US" sz="2400" dirty="0">
                <a:hlinkClick r:id="rId6"/>
              </a:rPr>
              <a:t>https://www.youtube.com/channel/UCZDYWIWY1pMaGg4-iw3uz1w</a:t>
            </a:r>
            <a:endParaRPr lang="en-US" sz="2400" dirty="0">
              <a:latin typeface="Algerian" pitchFamily="82" charset="77"/>
            </a:endParaRPr>
          </a:p>
        </p:txBody>
      </p:sp>
      <p:sp>
        <p:nvSpPr>
          <p:cNvPr id="5" name="Down Arrow 4">
            <a:extLst>
              <a:ext uri="{FF2B5EF4-FFF2-40B4-BE49-F238E27FC236}">
                <a16:creationId xmlns:a16="http://schemas.microsoft.com/office/drawing/2014/main" id="{4E641FD9-47B8-C847-979C-A155DD60F2C0}"/>
              </a:ext>
            </a:extLst>
          </p:cNvPr>
          <p:cNvSpPr/>
          <p:nvPr/>
        </p:nvSpPr>
        <p:spPr>
          <a:xfrm>
            <a:off x="9488557" y="5892800"/>
            <a:ext cx="1020417" cy="965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3">
            <a:hlinkClick r:id="" action="ppaction://media"/>
            <a:extLst>
              <a:ext uri="{FF2B5EF4-FFF2-40B4-BE49-F238E27FC236}">
                <a16:creationId xmlns:a16="http://schemas.microsoft.com/office/drawing/2014/main" id="{158A2C96-0AB7-5543-91FA-E2F7198633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5586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9C9298-4172-D040-83D6-14C75666A326}"/>
              </a:ext>
            </a:extLst>
          </p:cNvPr>
          <p:cNvSpPr/>
          <p:nvPr/>
        </p:nvSpPr>
        <p:spPr>
          <a:xfrm>
            <a:off x="530086" y="932479"/>
            <a:ext cx="10575235" cy="4299254"/>
          </a:xfrm>
          <a:prstGeom prst="rect">
            <a:avLst/>
          </a:prstGeom>
        </p:spPr>
        <p:txBody>
          <a:bodyPr wrap="square">
            <a:spAutoFit/>
          </a:bodyPr>
          <a:lstStyle/>
          <a:p>
            <a:pPr marR="0" lvl="0" algn="ctr">
              <a:lnSpc>
                <a:spcPct val="200000"/>
              </a:lnSpc>
              <a:spcBef>
                <a:spcPts val="0"/>
              </a:spcBef>
              <a:spcAft>
                <a:spcPts val="0"/>
              </a:spcAft>
              <a:tabLst>
                <a:tab pos="457200" algn="l"/>
              </a:tabLst>
            </a:pPr>
            <a:r>
              <a:rPr lang="en-US" sz="4800" b="1" u="sng" dirty="0">
                <a:solidFill>
                  <a:srgbClr val="FF0000"/>
                </a:solidFill>
                <a:latin typeface="Times New Roman" panose="02020603050405020304" pitchFamily="18" charset="0"/>
                <a:ea typeface="Times New Roman" panose="02020603050405020304" pitchFamily="18" charset="0"/>
              </a:rPr>
              <a:t>Life is driven by 2 things:</a:t>
            </a:r>
          </a:p>
          <a:p>
            <a:pPr marL="1371600" marR="0" lvl="1" indent="-914400">
              <a:lnSpc>
                <a:spcPct val="200000"/>
              </a:lnSpc>
              <a:spcBef>
                <a:spcPts val="0"/>
              </a:spcBef>
              <a:spcAft>
                <a:spcPts val="0"/>
              </a:spcAft>
              <a:buFont typeface="+mj-lt"/>
              <a:buAutoNum type="arabicPeriod"/>
              <a:tabLst>
                <a:tab pos="914400" algn="l"/>
              </a:tabLst>
            </a:pPr>
            <a:r>
              <a:rPr lang="en-US" sz="4800" dirty="0">
                <a:latin typeface="Times New Roman" panose="02020603050405020304" pitchFamily="18" charset="0"/>
                <a:ea typeface="Times New Roman" panose="02020603050405020304" pitchFamily="18" charset="0"/>
              </a:rPr>
              <a:t>Wishes we wish to have</a:t>
            </a:r>
          </a:p>
          <a:p>
            <a:pPr marL="1371600" marR="0" lvl="1" indent="-914400">
              <a:lnSpc>
                <a:spcPct val="200000"/>
              </a:lnSpc>
              <a:spcBef>
                <a:spcPts val="0"/>
              </a:spcBef>
              <a:spcAft>
                <a:spcPts val="0"/>
              </a:spcAft>
              <a:buFont typeface="+mj-lt"/>
              <a:buAutoNum type="arabicPeriod"/>
              <a:tabLst>
                <a:tab pos="914400" algn="l"/>
              </a:tabLst>
            </a:pPr>
            <a:r>
              <a:rPr lang="en-US" sz="4800" dirty="0">
                <a:latin typeface="Times New Roman" panose="02020603050405020304" pitchFamily="18" charset="0"/>
                <a:ea typeface="Times New Roman" panose="02020603050405020304" pitchFamily="18" charset="0"/>
              </a:rPr>
              <a:t>Problems we wish to solve</a:t>
            </a:r>
            <a:endParaRPr lang="en-US" sz="48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F0F6FD0C-782C-454A-99E5-D60595EB1B7D}"/>
              </a:ext>
            </a:extLst>
          </p:cNvPr>
          <p:cNvSpPr/>
          <p:nvPr/>
        </p:nvSpPr>
        <p:spPr>
          <a:xfrm>
            <a:off x="2149922" y="470814"/>
            <a:ext cx="6991016" cy="923330"/>
          </a:xfrm>
          <a:prstGeom prst="rect">
            <a:avLst/>
          </a:prstGeom>
          <a:noFill/>
        </p:spPr>
        <p:txBody>
          <a:bodyPr wrap="none" lIns="91440" tIns="45720" rIns="91440" bIns="45720">
            <a:spAutoFit/>
          </a:bodyPr>
          <a:lstStyle/>
          <a:p>
            <a:pPr algn="ctr"/>
            <a:r>
              <a:rPr lang="en-US" sz="5400" b="1" cap="none" spc="0" dirty="0">
                <a:ln w="22225">
                  <a:solidFill>
                    <a:schemeClr val="tx1">
                      <a:lumMod val="75000"/>
                      <a:lumOff val="25000"/>
                    </a:schemeClr>
                  </a:solidFill>
                  <a:prstDash val="solid"/>
                </a:ln>
                <a:solidFill>
                  <a:schemeClr val="accent2">
                    <a:lumMod val="40000"/>
                    <a:lumOff val="60000"/>
                  </a:schemeClr>
                </a:solidFill>
                <a:effectLst>
                  <a:glow rad="101600">
                    <a:schemeClr val="accent4">
                      <a:satMod val="175000"/>
                      <a:alpha val="40000"/>
                    </a:schemeClr>
                  </a:glow>
                  <a:outerShdw blurRad="50800" dist="38100" dir="18900000" algn="bl" rotWithShape="0">
                    <a:prstClr val="black">
                      <a:alpha val="40000"/>
                    </a:prstClr>
                  </a:outerShdw>
                  <a:reflection blurRad="6350" stA="55000" endA="300" endPos="45500" dir="5400000" sy="-100000" algn="bl" rotWithShape="0"/>
                </a:effectLst>
              </a:rPr>
              <a:t>WISHES and PROBLEMS</a:t>
            </a:r>
          </a:p>
        </p:txBody>
      </p:sp>
      <p:pic>
        <p:nvPicPr>
          <p:cNvPr id="2" name="Audio 1">
            <a:hlinkClick r:id="" action="ppaction://media"/>
            <a:extLst>
              <a:ext uri="{FF2B5EF4-FFF2-40B4-BE49-F238E27FC236}">
                <a16:creationId xmlns:a16="http://schemas.microsoft.com/office/drawing/2014/main" id="{068B6CA6-BF2D-F543-B2DA-96A156615D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02940449"/>
      </p:ext>
    </p:extLst>
  </p:cSld>
  <p:clrMapOvr>
    <a:masterClrMapping/>
  </p:clrMapOvr>
  <mc:AlternateContent xmlns:mc="http://schemas.openxmlformats.org/markup-compatibility/2006">
    <mc:Choice xmlns:p14="http://schemas.microsoft.com/office/powerpoint/2010/main" Requires="p14">
      <p:transition spd="slow" p14:dur="2000" advTm="11898"/>
    </mc:Choice>
    <mc:Fallback>
      <p:transition spd="slow" advTm="11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8A3AB6-C1B8-3E41-A6C9-A246B0ADB8C7}"/>
              </a:ext>
            </a:extLst>
          </p:cNvPr>
          <p:cNvSpPr/>
          <p:nvPr/>
        </p:nvSpPr>
        <p:spPr>
          <a:xfrm>
            <a:off x="3731990" y="470814"/>
            <a:ext cx="3826881" cy="1446550"/>
          </a:xfrm>
          <a:prstGeom prst="rect">
            <a:avLst/>
          </a:prstGeom>
          <a:noFill/>
        </p:spPr>
        <p:txBody>
          <a:bodyPr wrap="none" lIns="91440" tIns="45720" rIns="91440" bIns="45720">
            <a:spAutoFit/>
          </a:bodyPr>
          <a:lstStyle/>
          <a:p>
            <a:pPr algn="ctr"/>
            <a:r>
              <a:rPr lang="en-US" sz="8800" b="1" cap="none" spc="0" dirty="0">
                <a:ln w="22225">
                  <a:solidFill>
                    <a:schemeClr val="tx1">
                      <a:lumMod val="75000"/>
                      <a:lumOff val="25000"/>
                    </a:schemeClr>
                  </a:solidFill>
                  <a:prstDash val="solid"/>
                </a:ln>
                <a:solidFill>
                  <a:schemeClr val="accent2">
                    <a:lumMod val="40000"/>
                    <a:lumOff val="60000"/>
                  </a:schemeClr>
                </a:solidFill>
                <a:effectLst>
                  <a:glow rad="101600">
                    <a:schemeClr val="accent4">
                      <a:satMod val="175000"/>
                      <a:alpha val="40000"/>
                    </a:schemeClr>
                  </a:glow>
                  <a:outerShdw blurRad="50800" dist="38100" dir="18900000" algn="bl" rotWithShape="0">
                    <a:prstClr val="black">
                      <a:alpha val="40000"/>
                    </a:prstClr>
                  </a:outerShdw>
                  <a:reflection blurRad="6350" stA="55000" endA="300" endPos="45500" dir="5400000" sy="-100000" algn="bl" rotWithShape="0"/>
                </a:effectLst>
              </a:rPr>
              <a:t>WISHES</a:t>
            </a:r>
          </a:p>
        </p:txBody>
      </p:sp>
      <p:sp>
        <p:nvSpPr>
          <p:cNvPr id="4" name="Rectangle 3">
            <a:extLst>
              <a:ext uri="{FF2B5EF4-FFF2-40B4-BE49-F238E27FC236}">
                <a16:creationId xmlns:a16="http://schemas.microsoft.com/office/drawing/2014/main" id="{C58167C0-965E-CD4B-A857-2098C2011EFF}"/>
              </a:ext>
            </a:extLst>
          </p:cNvPr>
          <p:cNvSpPr/>
          <p:nvPr/>
        </p:nvSpPr>
        <p:spPr>
          <a:xfrm>
            <a:off x="477078" y="2104233"/>
            <a:ext cx="11237843" cy="4493538"/>
          </a:xfrm>
          <a:prstGeom prst="rect">
            <a:avLst/>
          </a:prstGeom>
        </p:spPr>
        <p:txBody>
          <a:bodyPr wrap="square">
            <a:spAutoFit/>
          </a:bodyPr>
          <a:lstStyle/>
          <a:p>
            <a:pPr marR="0" lvl="0">
              <a:spcBef>
                <a:spcPts val="0"/>
              </a:spcBef>
              <a:spcAft>
                <a:spcPts val="0"/>
              </a:spcAft>
              <a:tabLst>
                <a:tab pos="457200" algn="l"/>
              </a:tabLst>
            </a:pPr>
            <a:r>
              <a:rPr lang="en-US" sz="4800" b="1" u="sng" dirty="0">
                <a:solidFill>
                  <a:srgbClr val="FF0000"/>
                </a:solidFill>
                <a:latin typeface="Times New Roman" panose="02020603050405020304" pitchFamily="18" charset="0"/>
                <a:ea typeface="Times New Roman" panose="02020603050405020304" pitchFamily="18" charset="0"/>
              </a:rPr>
              <a:t>Who does not have wishes in this life:</a:t>
            </a:r>
          </a:p>
          <a:p>
            <a:pPr marL="1371600" marR="0" lvl="1" indent="-914400">
              <a:spcBef>
                <a:spcPts val="0"/>
              </a:spcBef>
              <a:spcAft>
                <a:spcPts val="0"/>
              </a:spcAft>
              <a:buFont typeface="+mj-lt"/>
              <a:buAutoNum type="arabicPeriod"/>
              <a:tabLst>
                <a:tab pos="914400" algn="l"/>
              </a:tabLst>
            </a:pPr>
            <a:r>
              <a:rPr lang="en-US" sz="4400" dirty="0">
                <a:latin typeface="Times New Roman" panose="02020603050405020304" pitchFamily="18" charset="0"/>
                <a:ea typeface="Times New Roman" panose="02020603050405020304" pitchFamily="18" charset="0"/>
              </a:rPr>
              <a:t>Happy life</a:t>
            </a:r>
          </a:p>
          <a:p>
            <a:pPr marL="1371600" marR="0" lvl="1" indent="-914400">
              <a:spcBef>
                <a:spcPts val="0"/>
              </a:spcBef>
              <a:spcAft>
                <a:spcPts val="0"/>
              </a:spcAft>
              <a:buFont typeface="+mj-lt"/>
              <a:buAutoNum type="arabicPeriod"/>
              <a:tabLst>
                <a:tab pos="914400" algn="l"/>
              </a:tabLst>
            </a:pPr>
            <a:r>
              <a:rPr lang="en-US" sz="4400" dirty="0">
                <a:latin typeface="Times New Roman" panose="02020603050405020304" pitchFamily="18" charset="0"/>
                <a:ea typeface="Times New Roman" panose="02020603050405020304" pitchFamily="18" charset="0"/>
              </a:rPr>
              <a:t>Better house</a:t>
            </a:r>
          </a:p>
          <a:p>
            <a:pPr marL="1371600" marR="0" lvl="1" indent="-914400">
              <a:spcBef>
                <a:spcPts val="0"/>
              </a:spcBef>
              <a:spcAft>
                <a:spcPts val="0"/>
              </a:spcAft>
              <a:buFont typeface="+mj-lt"/>
              <a:buAutoNum type="arabicPeriod"/>
              <a:tabLst>
                <a:tab pos="914400" algn="l"/>
              </a:tabLst>
            </a:pPr>
            <a:r>
              <a:rPr lang="en-US" sz="4400" dirty="0">
                <a:latin typeface="Times New Roman" panose="02020603050405020304" pitchFamily="18" charset="0"/>
                <a:ea typeface="Times New Roman" panose="02020603050405020304" pitchFamily="18" charset="0"/>
              </a:rPr>
              <a:t>Be better at Work</a:t>
            </a:r>
          </a:p>
          <a:p>
            <a:pPr marL="1371600" marR="0" lvl="1" indent="-914400">
              <a:spcBef>
                <a:spcPts val="0"/>
              </a:spcBef>
              <a:spcAft>
                <a:spcPts val="0"/>
              </a:spcAft>
              <a:buFont typeface="+mj-lt"/>
              <a:buAutoNum type="arabicPeriod"/>
              <a:tabLst>
                <a:tab pos="914400" algn="l"/>
              </a:tabLst>
            </a:pPr>
            <a:r>
              <a:rPr lang="en-US" sz="4400" dirty="0">
                <a:latin typeface="Times New Roman" panose="02020603050405020304" pitchFamily="18" charset="0"/>
                <a:ea typeface="Times New Roman" panose="02020603050405020304" pitchFamily="18" charset="0"/>
              </a:rPr>
              <a:t>More money</a:t>
            </a:r>
          </a:p>
          <a:p>
            <a:pPr marL="1371600" marR="0" lvl="1" indent="-914400">
              <a:spcBef>
                <a:spcPts val="0"/>
              </a:spcBef>
              <a:spcAft>
                <a:spcPts val="0"/>
              </a:spcAft>
              <a:buFont typeface="+mj-lt"/>
              <a:buAutoNum type="arabicPeriod"/>
              <a:tabLst>
                <a:tab pos="914400" algn="l"/>
              </a:tabLst>
            </a:pPr>
            <a:r>
              <a:rPr lang="en-US" sz="4400" dirty="0">
                <a:latin typeface="Times New Roman" panose="02020603050405020304" pitchFamily="18" charset="0"/>
                <a:ea typeface="Times New Roman" panose="02020603050405020304" pitchFamily="18" charset="0"/>
              </a:rPr>
              <a:t>Health, wealth, kids, …</a:t>
            </a:r>
          </a:p>
          <a:p>
            <a:pPr marL="1371600" marR="0" lvl="1" indent="-914400">
              <a:spcBef>
                <a:spcPts val="0"/>
              </a:spcBef>
              <a:spcAft>
                <a:spcPts val="0"/>
              </a:spcAft>
              <a:buFont typeface="+mj-lt"/>
              <a:buAutoNum type="arabicPeriod"/>
              <a:tabLst>
                <a:tab pos="914400" algn="l"/>
              </a:tabLst>
            </a:pPr>
            <a:endParaRPr lang="en-US" dirty="0"/>
          </a:p>
        </p:txBody>
      </p:sp>
      <p:pic>
        <p:nvPicPr>
          <p:cNvPr id="2" name="Audio 1">
            <a:hlinkClick r:id="" action="ppaction://media"/>
            <a:extLst>
              <a:ext uri="{FF2B5EF4-FFF2-40B4-BE49-F238E27FC236}">
                <a16:creationId xmlns:a16="http://schemas.microsoft.com/office/drawing/2014/main" id="{9616A4FE-049E-104A-804B-2298BF8519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80222203"/>
      </p:ext>
    </p:extLst>
  </p:cSld>
  <p:clrMapOvr>
    <a:masterClrMapping/>
  </p:clrMapOvr>
  <mc:AlternateContent xmlns:mc="http://schemas.openxmlformats.org/markup-compatibility/2006">
    <mc:Choice xmlns:p14="http://schemas.microsoft.com/office/powerpoint/2010/main" Requires="p14">
      <p:transition spd="slow" p14:dur="2000" advTm="45942"/>
    </mc:Choice>
    <mc:Fallback>
      <p:transition spd="slow" advTm="4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8A3AB6-C1B8-3E41-A6C9-A246B0ADB8C7}"/>
              </a:ext>
            </a:extLst>
          </p:cNvPr>
          <p:cNvSpPr/>
          <p:nvPr/>
        </p:nvSpPr>
        <p:spPr>
          <a:xfrm>
            <a:off x="3731990" y="470814"/>
            <a:ext cx="3826881" cy="1446550"/>
          </a:xfrm>
          <a:prstGeom prst="rect">
            <a:avLst/>
          </a:prstGeom>
          <a:noFill/>
        </p:spPr>
        <p:txBody>
          <a:bodyPr wrap="none" lIns="91440" tIns="45720" rIns="91440" bIns="45720">
            <a:spAutoFit/>
          </a:bodyPr>
          <a:lstStyle/>
          <a:p>
            <a:pPr algn="ctr"/>
            <a:r>
              <a:rPr lang="en-US" sz="8800" b="1" cap="none" spc="0" dirty="0">
                <a:ln w="22225">
                  <a:solidFill>
                    <a:schemeClr val="tx1">
                      <a:lumMod val="75000"/>
                      <a:lumOff val="25000"/>
                    </a:schemeClr>
                  </a:solidFill>
                  <a:prstDash val="solid"/>
                </a:ln>
                <a:solidFill>
                  <a:schemeClr val="accent2">
                    <a:lumMod val="40000"/>
                    <a:lumOff val="60000"/>
                  </a:schemeClr>
                </a:solidFill>
                <a:effectLst>
                  <a:glow rad="101600">
                    <a:schemeClr val="accent4">
                      <a:satMod val="175000"/>
                      <a:alpha val="40000"/>
                    </a:schemeClr>
                  </a:glow>
                  <a:outerShdw blurRad="50800" dist="38100" dir="18900000" algn="bl" rotWithShape="0">
                    <a:prstClr val="black">
                      <a:alpha val="40000"/>
                    </a:prstClr>
                  </a:outerShdw>
                  <a:reflection blurRad="6350" stA="55000" endA="300" endPos="45500" dir="5400000" sy="-100000" algn="bl" rotWithShape="0"/>
                </a:effectLst>
              </a:rPr>
              <a:t>WISHES</a:t>
            </a:r>
          </a:p>
        </p:txBody>
      </p:sp>
      <p:sp>
        <p:nvSpPr>
          <p:cNvPr id="4" name="Rectangle 3">
            <a:extLst>
              <a:ext uri="{FF2B5EF4-FFF2-40B4-BE49-F238E27FC236}">
                <a16:creationId xmlns:a16="http://schemas.microsoft.com/office/drawing/2014/main" id="{C58167C0-965E-CD4B-A857-2098C2011EFF}"/>
              </a:ext>
            </a:extLst>
          </p:cNvPr>
          <p:cNvSpPr/>
          <p:nvPr/>
        </p:nvSpPr>
        <p:spPr>
          <a:xfrm>
            <a:off x="477078" y="2104233"/>
            <a:ext cx="11237843" cy="3877985"/>
          </a:xfrm>
          <a:prstGeom prst="rect">
            <a:avLst/>
          </a:prstGeom>
        </p:spPr>
        <p:txBody>
          <a:bodyPr wrap="square">
            <a:spAutoFit/>
          </a:bodyPr>
          <a:lstStyle/>
          <a:p>
            <a:pPr marR="0" lvl="0">
              <a:spcBef>
                <a:spcPts val="0"/>
              </a:spcBef>
              <a:spcAft>
                <a:spcPts val="0"/>
              </a:spcAft>
              <a:tabLst>
                <a:tab pos="457200" algn="l"/>
              </a:tabLst>
            </a:pPr>
            <a:r>
              <a:rPr lang="en-US" sz="4800" b="1" u="sng" dirty="0">
                <a:solidFill>
                  <a:srgbClr val="FF0000"/>
                </a:solidFill>
                <a:latin typeface="Times New Roman" panose="02020603050405020304" pitchFamily="18" charset="0"/>
                <a:ea typeface="Times New Roman" panose="02020603050405020304" pitchFamily="18" charset="0"/>
              </a:rPr>
              <a:t>Wishes for the hereafter:</a:t>
            </a:r>
          </a:p>
          <a:p>
            <a:pPr marR="0" lvl="0">
              <a:spcBef>
                <a:spcPts val="0"/>
              </a:spcBef>
              <a:spcAft>
                <a:spcPts val="0"/>
              </a:spcAft>
              <a:tabLst>
                <a:tab pos="457200" algn="l"/>
              </a:tabLst>
            </a:pPr>
            <a:endParaRPr lang="en-US" sz="4800" b="1" u="sng" dirty="0">
              <a:solidFill>
                <a:srgbClr val="FF0000"/>
              </a:solidFill>
              <a:latin typeface="Times New Roman" panose="02020603050405020304" pitchFamily="18" charset="0"/>
              <a:ea typeface="Times New Roman" panose="02020603050405020304" pitchFamily="18" charset="0"/>
            </a:endParaRPr>
          </a:p>
          <a:p>
            <a:pPr marL="1371600" marR="0" lvl="1" indent="-914400">
              <a:spcBef>
                <a:spcPts val="0"/>
              </a:spcBef>
              <a:spcAft>
                <a:spcPts val="0"/>
              </a:spcAft>
              <a:buFont typeface="+mj-lt"/>
              <a:buAutoNum type="arabicPeriod"/>
              <a:tabLst>
                <a:tab pos="914400" algn="l"/>
              </a:tabLst>
            </a:pPr>
            <a:r>
              <a:rPr lang="en-US" sz="4400" dirty="0">
                <a:latin typeface="Times New Roman" panose="02020603050405020304" pitchFamily="18" charset="0"/>
                <a:ea typeface="Times New Roman" panose="02020603050405020304" pitchFamily="18" charset="0"/>
              </a:rPr>
              <a:t>Forgiveness</a:t>
            </a:r>
          </a:p>
          <a:p>
            <a:pPr marL="1371600" marR="0" lvl="1" indent="-914400">
              <a:spcBef>
                <a:spcPts val="0"/>
              </a:spcBef>
              <a:spcAft>
                <a:spcPts val="0"/>
              </a:spcAft>
              <a:buFont typeface="+mj-lt"/>
              <a:buAutoNum type="arabicPeriod"/>
              <a:tabLst>
                <a:tab pos="914400" algn="l"/>
              </a:tabLst>
            </a:pPr>
            <a:r>
              <a:rPr lang="en-US" sz="4400" dirty="0">
                <a:latin typeface="Times New Roman" panose="02020603050405020304" pitchFamily="18" charset="0"/>
                <a:ea typeface="Times New Roman" panose="02020603050405020304" pitchFamily="18" charset="0"/>
              </a:rPr>
              <a:t>Paradise</a:t>
            </a:r>
          </a:p>
          <a:p>
            <a:pPr marL="1371600" marR="0" lvl="1" indent="-914400">
              <a:spcBef>
                <a:spcPts val="0"/>
              </a:spcBef>
              <a:spcAft>
                <a:spcPts val="0"/>
              </a:spcAft>
              <a:buFont typeface="+mj-lt"/>
              <a:buAutoNum type="arabicPeriod"/>
              <a:tabLst>
                <a:tab pos="914400" algn="l"/>
              </a:tabLst>
            </a:pPr>
            <a:r>
              <a:rPr lang="en-US" sz="4400" dirty="0">
                <a:latin typeface="Times New Roman" panose="02020603050405020304" pitchFamily="18" charset="0"/>
                <a:ea typeface="Times New Roman" panose="02020603050405020304" pitchFamily="18" charset="0"/>
              </a:rPr>
              <a:t>Protection from the hellfire </a:t>
            </a:r>
          </a:p>
          <a:p>
            <a:pPr marR="0" lvl="1">
              <a:spcBef>
                <a:spcPts val="0"/>
              </a:spcBef>
              <a:spcAft>
                <a:spcPts val="0"/>
              </a:spcAft>
              <a:tabLst>
                <a:tab pos="914400" algn="l"/>
              </a:tabLst>
            </a:pPr>
            <a:endParaRPr lang="en-US" dirty="0"/>
          </a:p>
        </p:txBody>
      </p:sp>
      <p:pic>
        <p:nvPicPr>
          <p:cNvPr id="2" name="Audio 1">
            <a:hlinkClick r:id="" action="ppaction://media"/>
            <a:extLst>
              <a:ext uri="{FF2B5EF4-FFF2-40B4-BE49-F238E27FC236}">
                <a16:creationId xmlns:a16="http://schemas.microsoft.com/office/drawing/2014/main" id="{EDE66BE4-BC98-1A48-94F9-AC3BAD38DA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71445449"/>
      </p:ext>
    </p:extLst>
  </p:cSld>
  <p:clrMapOvr>
    <a:masterClrMapping/>
  </p:clrMapOvr>
  <mc:AlternateContent xmlns:mc="http://schemas.openxmlformats.org/markup-compatibility/2006">
    <mc:Choice xmlns:p14="http://schemas.microsoft.com/office/powerpoint/2010/main" Requires="p14">
      <p:transition spd="slow" p14:dur="2000" advTm="17788"/>
    </mc:Choice>
    <mc:Fallback>
      <p:transition spd="slow" advTm="17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8A3AB6-C1B8-3E41-A6C9-A246B0ADB8C7}"/>
              </a:ext>
            </a:extLst>
          </p:cNvPr>
          <p:cNvSpPr/>
          <p:nvPr/>
        </p:nvSpPr>
        <p:spPr>
          <a:xfrm>
            <a:off x="3346245" y="470814"/>
            <a:ext cx="4598375" cy="1446550"/>
          </a:xfrm>
          <a:prstGeom prst="rect">
            <a:avLst/>
          </a:prstGeom>
          <a:noFill/>
        </p:spPr>
        <p:txBody>
          <a:bodyPr wrap="none" lIns="91440" tIns="45720" rIns="91440" bIns="45720">
            <a:spAutoFit/>
          </a:bodyPr>
          <a:lstStyle/>
          <a:p>
            <a:pPr algn="ctr"/>
            <a:r>
              <a:rPr lang="en-US" sz="8800" b="1" cap="none" spc="0" dirty="0">
                <a:ln w="22225">
                  <a:solidFill>
                    <a:schemeClr val="tx1">
                      <a:lumMod val="75000"/>
                      <a:lumOff val="25000"/>
                    </a:schemeClr>
                  </a:solidFill>
                  <a:prstDash val="solid"/>
                </a:ln>
                <a:solidFill>
                  <a:schemeClr val="accent2">
                    <a:lumMod val="40000"/>
                    <a:lumOff val="60000"/>
                  </a:schemeClr>
                </a:solidFill>
                <a:effectLst>
                  <a:glow rad="101600">
                    <a:schemeClr val="accent4">
                      <a:satMod val="175000"/>
                      <a:alpha val="40000"/>
                    </a:schemeClr>
                  </a:glow>
                  <a:outerShdw blurRad="50800" dist="38100" dir="18900000" algn="bl" rotWithShape="0">
                    <a:prstClr val="black">
                      <a:alpha val="40000"/>
                    </a:prstClr>
                  </a:outerShdw>
                  <a:reflection blurRad="6350" stA="55000" endA="300" endPos="45500" dir="5400000" sy="-100000" algn="bl" rotWithShape="0"/>
                </a:effectLst>
              </a:rPr>
              <a:t>Problems</a:t>
            </a:r>
          </a:p>
        </p:txBody>
      </p:sp>
      <p:sp>
        <p:nvSpPr>
          <p:cNvPr id="4" name="Rectangle 3">
            <a:extLst>
              <a:ext uri="{FF2B5EF4-FFF2-40B4-BE49-F238E27FC236}">
                <a16:creationId xmlns:a16="http://schemas.microsoft.com/office/drawing/2014/main" id="{C58167C0-965E-CD4B-A857-2098C2011EFF}"/>
              </a:ext>
            </a:extLst>
          </p:cNvPr>
          <p:cNvSpPr/>
          <p:nvPr/>
        </p:nvSpPr>
        <p:spPr>
          <a:xfrm>
            <a:off x="477078" y="2104233"/>
            <a:ext cx="11237843" cy="5047536"/>
          </a:xfrm>
          <a:prstGeom prst="rect">
            <a:avLst/>
          </a:prstGeom>
        </p:spPr>
        <p:txBody>
          <a:bodyPr wrap="square">
            <a:spAutoFit/>
          </a:bodyPr>
          <a:lstStyle/>
          <a:p>
            <a:pPr marR="0" lvl="0">
              <a:spcBef>
                <a:spcPts val="0"/>
              </a:spcBef>
              <a:spcAft>
                <a:spcPts val="0"/>
              </a:spcAft>
              <a:tabLst>
                <a:tab pos="457200" algn="l"/>
              </a:tabLst>
            </a:pPr>
            <a:r>
              <a:rPr lang="en-US" sz="4800" b="1" u="sng" dirty="0">
                <a:solidFill>
                  <a:srgbClr val="FF0000"/>
                </a:solidFill>
                <a:latin typeface="Times New Roman" panose="02020603050405020304" pitchFamily="18" charset="0"/>
                <a:ea typeface="Times New Roman" panose="02020603050405020304" pitchFamily="18" charset="0"/>
              </a:rPr>
              <a:t>Who does not have Problems:</a:t>
            </a:r>
          </a:p>
          <a:p>
            <a:pPr marL="1371600" marR="0" lvl="1" indent="-914400">
              <a:spcBef>
                <a:spcPts val="0"/>
              </a:spcBef>
              <a:spcAft>
                <a:spcPts val="0"/>
              </a:spcAft>
              <a:buFont typeface="+mj-lt"/>
              <a:buAutoNum type="arabicPeriod"/>
              <a:tabLst>
                <a:tab pos="914400" algn="l"/>
              </a:tabLst>
            </a:pPr>
            <a:r>
              <a:rPr lang="en-US" sz="4400" dirty="0">
                <a:latin typeface="Times New Roman" panose="02020603050405020304" pitchFamily="18" charset="0"/>
                <a:ea typeface="Times New Roman" panose="02020603050405020304" pitchFamily="18" charset="0"/>
              </a:rPr>
              <a:t>At work</a:t>
            </a:r>
          </a:p>
          <a:p>
            <a:pPr marL="1371600" marR="0" lvl="1" indent="-914400">
              <a:spcBef>
                <a:spcPts val="0"/>
              </a:spcBef>
              <a:spcAft>
                <a:spcPts val="0"/>
              </a:spcAft>
              <a:buFont typeface="+mj-lt"/>
              <a:buAutoNum type="arabicPeriod"/>
              <a:tabLst>
                <a:tab pos="914400" algn="l"/>
              </a:tabLst>
            </a:pPr>
            <a:r>
              <a:rPr lang="en-US" sz="4400" dirty="0">
                <a:latin typeface="Times New Roman" panose="02020603050405020304" pitchFamily="18" charset="0"/>
                <a:ea typeface="Times New Roman" panose="02020603050405020304" pitchFamily="18" charset="0"/>
              </a:rPr>
              <a:t>At Home</a:t>
            </a:r>
          </a:p>
          <a:p>
            <a:pPr marL="1371600" marR="0" lvl="1" indent="-914400">
              <a:spcBef>
                <a:spcPts val="0"/>
              </a:spcBef>
              <a:spcAft>
                <a:spcPts val="0"/>
              </a:spcAft>
              <a:buFont typeface="+mj-lt"/>
              <a:buAutoNum type="arabicPeriod"/>
              <a:tabLst>
                <a:tab pos="914400" algn="l"/>
              </a:tabLst>
            </a:pPr>
            <a:r>
              <a:rPr lang="en-US" sz="3600" dirty="0">
                <a:latin typeface="Times New Roman" panose="02020603050405020304" pitchFamily="18" charset="0"/>
                <a:ea typeface="Times New Roman" panose="02020603050405020304" pitchFamily="18" charset="0"/>
              </a:rPr>
              <a:t>Sadness, Depression, Health, Financial, Relation</a:t>
            </a:r>
          </a:p>
          <a:p>
            <a:pPr marL="1371600" marR="0" lvl="1" indent="-914400">
              <a:spcBef>
                <a:spcPts val="0"/>
              </a:spcBef>
              <a:spcAft>
                <a:spcPts val="0"/>
              </a:spcAft>
              <a:buFont typeface="+mj-lt"/>
              <a:buAutoNum type="arabicPeriod"/>
              <a:tabLst>
                <a:tab pos="914400" algn="l"/>
              </a:tabLst>
            </a:pPr>
            <a:r>
              <a:rPr lang="en-US" sz="4400" dirty="0">
                <a:latin typeface="Times New Roman" panose="02020603050405020304" pitchFamily="18" charset="0"/>
                <a:ea typeface="Times New Roman" panose="02020603050405020304" pitchFamily="18" charset="0"/>
              </a:rPr>
              <a:t>Stopping a sin (ex: lowering the gaze)</a:t>
            </a:r>
          </a:p>
          <a:p>
            <a:pPr marL="1371600" marR="0" lvl="1" indent="-914400">
              <a:spcBef>
                <a:spcPts val="0"/>
              </a:spcBef>
              <a:spcAft>
                <a:spcPts val="0"/>
              </a:spcAft>
              <a:buFont typeface="+mj-lt"/>
              <a:buAutoNum type="arabicPeriod"/>
              <a:tabLst>
                <a:tab pos="914400" algn="l"/>
              </a:tabLst>
            </a:pPr>
            <a:r>
              <a:rPr lang="en-US" sz="4400" dirty="0">
                <a:latin typeface="Times New Roman" panose="02020603050405020304" pitchFamily="18" charset="0"/>
                <a:ea typeface="Times New Roman" panose="02020603050405020304" pitchFamily="18" charset="0"/>
              </a:rPr>
              <a:t>Waking up for </a:t>
            </a:r>
            <a:r>
              <a:rPr lang="en-US" sz="4400" dirty="0" err="1">
                <a:latin typeface="Times New Roman" panose="02020603050405020304" pitchFamily="18" charset="0"/>
                <a:ea typeface="Times New Roman" panose="02020603050405020304" pitchFamily="18" charset="0"/>
              </a:rPr>
              <a:t>Fajr</a:t>
            </a:r>
            <a:endParaRPr lang="en-US" sz="4400" dirty="0">
              <a:latin typeface="Times New Roman" panose="02020603050405020304" pitchFamily="18" charset="0"/>
              <a:ea typeface="Times New Roman" panose="02020603050405020304" pitchFamily="18" charset="0"/>
            </a:endParaRPr>
          </a:p>
          <a:p>
            <a:pPr marL="1371600" marR="0" lvl="1" indent="-914400">
              <a:spcBef>
                <a:spcPts val="0"/>
              </a:spcBef>
              <a:spcAft>
                <a:spcPts val="0"/>
              </a:spcAft>
              <a:buFont typeface="+mj-lt"/>
              <a:buAutoNum type="arabicPeriod"/>
              <a:tabLst>
                <a:tab pos="914400" algn="l"/>
              </a:tabLst>
            </a:pPr>
            <a:endParaRPr lang="en-US" sz="4400" dirty="0">
              <a:latin typeface="Times New Roman" panose="02020603050405020304" pitchFamily="18" charset="0"/>
              <a:ea typeface="Times New Roman" panose="02020603050405020304" pitchFamily="18" charset="0"/>
            </a:endParaRPr>
          </a:p>
          <a:p>
            <a:pPr marR="0" lvl="1">
              <a:spcBef>
                <a:spcPts val="0"/>
              </a:spcBef>
              <a:spcAft>
                <a:spcPts val="0"/>
              </a:spcAft>
              <a:tabLst>
                <a:tab pos="914400" algn="l"/>
              </a:tabLst>
            </a:pPr>
            <a:endParaRPr lang="en-US" dirty="0"/>
          </a:p>
        </p:txBody>
      </p:sp>
      <p:pic>
        <p:nvPicPr>
          <p:cNvPr id="2" name="Audio 1">
            <a:hlinkClick r:id="" action="ppaction://media"/>
            <a:extLst>
              <a:ext uri="{FF2B5EF4-FFF2-40B4-BE49-F238E27FC236}">
                <a16:creationId xmlns:a16="http://schemas.microsoft.com/office/drawing/2014/main" id="{9ABBCB4E-193A-324D-B84B-66C0A18BA8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59366955"/>
      </p:ext>
    </p:extLst>
  </p:cSld>
  <p:clrMapOvr>
    <a:masterClrMapping/>
  </p:clrMapOvr>
  <mc:AlternateContent xmlns:mc="http://schemas.openxmlformats.org/markup-compatibility/2006">
    <mc:Choice xmlns:p14="http://schemas.microsoft.com/office/powerpoint/2010/main" Requires="p14">
      <p:transition spd="slow" p14:dur="2000" advTm="30726"/>
    </mc:Choice>
    <mc:Fallback>
      <p:transition spd="slow" advTm="30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6"/>
</p:tagLst>
</file>

<file path=ppt/tags/tag2.xml><?xml version="1.0" encoding="utf-8"?>
<p:tagLst xmlns:a="http://schemas.openxmlformats.org/drawingml/2006/main" xmlns:r="http://schemas.openxmlformats.org/officeDocument/2006/relationships" xmlns:p="http://schemas.openxmlformats.org/presentationml/2006/main">
  <p:tag name="TIMING" val="|20.9"/>
</p:tagLst>
</file>

<file path=ppt/tags/tag3.xml><?xml version="1.0" encoding="utf-8"?>
<p:tagLst xmlns:a="http://schemas.openxmlformats.org/drawingml/2006/main" xmlns:r="http://schemas.openxmlformats.org/officeDocument/2006/relationships" xmlns:p="http://schemas.openxmlformats.org/presentationml/2006/main">
  <p:tag name="TIMING" val="|8.3"/>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11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hutbah_Template" id="{6FEAD7E0-748C-4C48-8ED5-610AFFE61ED9}" vid="{2E125D08-1FEB-9648-9C13-B1AD2F6F55D4}"/>
    </a:ext>
  </a:extLst>
</a:theme>
</file>

<file path=docProps/app.xml><?xml version="1.0" encoding="utf-8"?>
<Properties xmlns="http://schemas.openxmlformats.org/officeDocument/2006/extended-properties" xmlns:vt="http://schemas.openxmlformats.org/officeDocument/2006/docPropsVTypes">
  <TotalTime>275</TotalTime>
  <Words>3363</Words>
  <Application>Microsoft Macintosh PowerPoint</Application>
  <PresentationFormat>Widescreen</PresentationFormat>
  <Paragraphs>237</Paragraphs>
  <Slides>54</Slides>
  <Notes>0</Notes>
  <HiddenSlides>0</HiddenSlides>
  <MMClips>31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ae_Cortoba</vt:lpstr>
      <vt:lpstr>Algerian</vt:lpstr>
      <vt:lpstr>Arial</vt:lpstr>
      <vt:lpstr>Calibri</vt:lpstr>
      <vt:lpstr>Calibri Light</vt:lpstr>
      <vt:lpstr>Droid Serif</vt:lpstr>
      <vt:lpstr>DroidArabicKufi-Regular</vt:lpstr>
      <vt:lpstr>lato</vt:lpstr>
      <vt:lpstr>Lotus Linotype</vt:lpstr>
      <vt:lpstr>noorehuda</vt:lpstr>
      <vt:lpstr>Times New Roman</vt:lpstr>
      <vt:lpstr>Office Theme</vt:lpstr>
      <vt:lpstr>PowerPoint Presentation</vt:lpstr>
      <vt:lpstr>Review and Follow-up</vt:lpstr>
      <vt:lpstr>PowerPoint Presentation</vt:lpstr>
      <vt:lpstr>1. Ask Allah for help</vt:lpstr>
      <vt:lpstr>Duaa (Supplication)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1-1. Monologue with Allah(free style duaa).  مناجاة الله</vt:lpstr>
      <vt:lpstr> Monologue with Allah.  مناجاة الله</vt:lpstr>
      <vt:lpstr>PowerPoint Presentation</vt:lpstr>
      <vt:lpstr> Monologue with Allah.  مناجاة الله</vt:lpstr>
      <vt:lpstr>PowerPoint Presentation</vt:lpstr>
      <vt:lpstr>Examples in English</vt:lpstr>
      <vt:lpstr>PowerPoint Presentation</vt:lpstr>
      <vt:lpstr>PowerPoint Presentation</vt:lpstr>
      <vt:lpstr>PowerPoint Presentation</vt:lpstr>
      <vt:lpstr>How to get all your duaa to be accepted all the time</vt:lpstr>
      <vt:lpstr>PowerPoint Presentation</vt:lpstr>
      <vt:lpstr>PowerPoint Presentation</vt:lpstr>
      <vt:lpstr>PowerPoint Presentation</vt:lpstr>
      <vt:lpstr>PowerPoint Presentation</vt:lpstr>
      <vt:lpstr>PowerPoint Presentation</vt:lpstr>
      <vt:lpstr>The state of Walyee ولي </vt:lpstr>
      <vt:lpstr>PowerPoint Presentation</vt:lpstr>
      <vt:lpstr>Best Times of Duaa</vt:lpstr>
      <vt:lpstr>There many times of acceptance I will mention 3 of them, for this week</vt:lpstr>
      <vt:lpstr>Plan for this week</vt:lpstr>
      <vt:lpstr>Plan for this Week</vt:lpstr>
      <vt:lpstr>1. Focus on One Duaa to be Walyee</vt:lpstr>
      <vt:lpstr>2. Add a Sunnah every week:</vt:lpstr>
      <vt:lpstr>2. Add a Sunnah every week [Monajah/Monologue]:</vt:lpstr>
      <vt:lpstr>PowerPoint Presentation</vt:lpstr>
      <vt:lpstr>PowerPoint Presentation</vt:lpstr>
      <vt:lpstr>PowerPoint Presentation</vt:lpstr>
      <vt:lpstr>PowerPoint Presentation</vt:lpstr>
      <vt:lpstr>PowerPoint Presentation</vt:lpstr>
      <vt:lpstr>PowerPoint Presentation</vt:lpstr>
      <vt:lpstr>Discussion</vt:lpstr>
      <vt:lpstr>Reference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Rany Elhousieny</dc:creator>
  <cp:lastModifiedBy>Rany Elhousieny</cp:lastModifiedBy>
  <cp:revision>2</cp:revision>
  <dcterms:created xsi:type="dcterms:W3CDTF">2020-07-06T05:01:12Z</dcterms:created>
  <dcterms:modified xsi:type="dcterms:W3CDTF">2020-07-11T06:08:35Z</dcterms:modified>
</cp:coreProperties>
</file>