
<file path=[Content_Types].xml><?xml version="1.0" encoding="utf-8"?>
<Types xmlns="http://schemas.openxmlformats.org/package/2006/content-types">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5" r:id="rId17"/>
    <p:sldId id="276" r:id="rId18"/>
    <p:sldId id="277" r:id="rId19"/>
    <p:sldId id="278" r:id="rId20"/>
    <p:sldId id="279" r:id="rId21"/>
    <p:sldId id="280" r:id="rId22"/>
    <p:sldId id="291" r:id="rId23"/>
    <p:sldId id="292" r:id="rId24"/>
    <p:sldId id="283" r:id="rId25"/>
    <p:sldId id="284" r:id="rId26"/>
    <p:sldId id="285" r:id="rId27"/>
    <p:sldId id="286" r:id="rId28"/>
    <p:sldId id="287" r:id="rId29"/>
    <p:sldId id="288" r:id="rId30"/>
    <p:sldId id="290"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892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Notes Placeholder 1"/>
          <p:cNvSpPr txBox="1">
            <a:spLocks noGrp="1"/>
          </p:cNvSpPr>
          <p:nvPr>
            <p:ph type="body"/>
          </p:nvPr>
        </p:nvSpPr>
        <p:spPr>
          <a:xfrm>
            <a:off x="685800" y="609600"/>
            <a:ext cx="7086600" cy="533400"/>
          </a:xfrm>
          <a:prstGeom prst="rect">
            <a:avLst/>
          </a:prstGeom>
          <a:noFill/>
          <a:ln>
            <a:noFill/>
          </a:ln>
        </p:spPr>
        <p:txBody>
          <a:bodyPr wrap="square" anchor="t"/>
          <a:lstStyle/>
          <a:p>
            <a:pPr lvl="0"/>
            <a:endParaRPr/>
          </a:p>
        </p:txBody>
      </p:sp>
    </p:spTree>
    <p:extLst>
      <p:ext uri="{BB962C8B-B14F-4D97-AF65-F5344CB8AC3E}">
        <p14:creationId xmlns:p14="http://schemas.microsoft.com/office/powerpoint/2010/main" val="287426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4" name="Date Placeholder 3"/>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6" name="Slide Number Placeholder 5"/>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1825625"/>
            <a:ext cx="5181600" cy="43497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4" name="Text Placeholder 3"/>
          <p:cNvSpPr txBox="1">
            <a:spLocks noGrp="1"/>
          </p:cNvSpPr>
          <p:nvPr>
            <p:ph type="body" idx="2"/>
          </p:nvPr>
        </p:nvSpPr>
        <p:spPr>
          <a:xfrm>
            <a:off x="6172200" y="1825625"/>
            <a:ext cx="5181600" cy="43497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5" name="Date Placeholder 4"/>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6" name="Footer Placeholder 5"/>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7" name="Slide Number Placeholder 6"/>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50" y="1708150"/>
            <a:ext cx="10515600" cy="2851150"/>
          </a:xfrm>
          <a:prstGeom prst="rect">
            <a:avLst/>
          </a:prstGeom>
          <a:noFill/>
          <a:ln>
            <a:noFill/>
          </a:ln>
        </p:spPr>
        <p:txBody>
          <a:bodyPr wrap="square" anchor="b"/>
          <a:lstStyle/>
          <a:p>
            <a:pPr lvl="0"/>
            <a:r>
              <a:rPr sz="6000">
                <a:latin typeface="Calibri Light"/>
              </a:rPr>
              <a:t>Click to edit Master title style</a:t>
            </a:r>
          </a:p>
        </p:txBody>
      </p:sp>
      <p:sp>
        <p:nvSpPr>
          <p:cNvPr id="3" name="Text Placeholder 2"/>
          <p:cNvSpPr txBox="1">
            <a:spLocks noGrp="1"/>
          </p:cNvSpPr>
          <p:nvPr>
            <p:ph type="body" idx="1"/>
          </p:nvPr>
        </p:nvSpPr>
        <p:spPr>
          <a:xfrm>
            <a:off x="831850" y="4587875"/>
            <a:ext cx="10515600" cy="1498600"/>
          </a:xfrm>
          <a:prstGeom prst="rect">
            <a:avLst/>
          </a:prstGeom>
          <a:noFill/>
          <a:ln>
            <a:noFill/>
          </a:ln>
        </p:spPr>
        <p:txBody>
          <a:bodyPr wrap="square" anchor="t"/>
          <a:lstStyle/>
          <a:p>
            <a:pPr marL="0" lvl="0" indent="0">
              <a:buNone/>
            </a:pPr>
            <a:r>
              <a:rPr sz="2400">
                <a:solidFill>
                  <a:srgbClr val="3F3F3F"/>
                </a:solidFill>
                <a:latin typeface="Calibri Light"/>
              </a:rPr>
              <a:t>Click to edit Master text styles</a:t>
            </a:r>
          </a:p>
        </p:txBody>
      </p:sp>
      <p:sp>
        <p:nvSpPr>
          <p:cNvPr id="4" name="Date Placeholder 3"/>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6" name="Slide Number Placeholder 5"/>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0" y="1120775"/>
            <a:ext cx="9144000" cy="2387600"/>
          </a:xfrm>
          <a:prstGeom prst="rect">
            <a:avLst/>
          </a:prstGeom>
          <a:noFill/>
          <a:ln>
            <a:noFill/>
          </a:ln>
        </p:spPr>
        <p:txBody>
          <a:bodyPr wrap="square" anchor="b"/>
          <a:lstStyle>
            <a:lvl1pPr marL="0" lvl="0" indent="0" algn="l">
              <a:lnSpc>
                <a:spcPct val="90000"/>
              </a:lnSpc>
              <a:buNone/>
              <a:defRPr sz="4400" b="0" i="0" u="none" strike="noStrike" baseline="0">
                <a:solidFill>
                  <a:srgbClr val="000000"/>
                </a:solidFill>
                <a:latin typeface="Arial"/>
              </a:defRPr>
            </a:lvl1pPr>
          </a:lstStyle>
          <a:p>
            <a:pPr marL="0" lvl="0" indent="0" algn="ctr">
              <a:lnSpc>
                <a:spcPct val="90000"/>
              </a:lnSpc>
              <a:buNone/>
            </a:pPr>
            <a:r>
              <a:rPr sz="6000" b="0" i="0" u="none" strike="noStrike" baseline="0">
                <a:solidFill>
                  <a:srgbClr val="000000"/>
                </a:solidFill>
                <a:latin typeface="Calibri Light"/>
              </a:rPr>
              <a:t>Click to edit Master title style</a:t>
            </a:r>
          </a:p>
        </p:txBody>
      </p:sp>
      <p:sp>
        <p:nvSpPr>
          <p:cNvPr id="3" name="Subtitle 2"/>
          <p:cNvSpPr txBox="1">
            <a:spLocks noGrp="1"/>
          </p:cNvSpPr>
          <p:nvPr>
            <p:ph type="subTitle" idx="1"/>
          </p:nvPr>
        </p:nvSpPr>
        <p:spPr>
          <a:xfrm>
            <a:off x="1524000" y="3600450"/>
            <a:ext cx="9144000" cy="1654175"/>
          </a:xfrm>
          <a:prstGeom prst="rect">
            <a:avLst/>
          </a:prstGeom>
          <a:noFill/>
          <a:ln>
            <a:noFill/>
          </a:ln>
        </p:spPr>
        <p:txBody>
          <a:bodyPr wrap="square" anchor="t"/>
          <a:lstStyle/>
          <a:p>
            <a:pPr marL="0" lvl="0" indent="0" algn="ctr">
              <a:buNone/>
            </a:pPr>
            <a:r>
              <a:rPr sz="2400">
                <a:latin typeface="Calibri Light"/>
              </a:rPr>
              <a:t>Click to edit Master subtitle style</a:t>
            </a:r>
          </a:p>
        </p:txBody>
      </p:sp>
      <p:sp>
        <p:nvSpPr>
          <p:cNvPr id="4" name="Date Placeholder 3"/>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6" name="Slide Number Placeholder 5"/>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8724900" y="365125"/>
            <a:ext cx="2628900" cy="5810250"/>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365125"/>
            <a:ext cx="7734300" cy="58102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4" name="Date Placeholder 3"/>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6" name="Slide Number Placeholder 5"/>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3" name="Footer Placeholder 2"/>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4" name="Slide Number Placeholder 3"/>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1679575"/>
            <a:ext cx="5156200" cy="822325"/>
          </a:xfrm>
          <a:prstGeom prst="rect">
            <a:avLst/>
          </a:prstGeom>
          <a:noFill/>
          <a:ln>
            <a:noFill/>
          </a:ln>
        </p:spPr>
        <p:txBody>
          <a:bodyPr wrap="square" anchor="b"/>
          <a:lstStyle/>
          <a:p>
            <a:pPr marL="0" lvl="0" indent="0">
              <a:buNone/>
            </a:pPr>
            <a:r>
              <a:rPr sz="2400" b="1" i="0" u="none" strike="noStrike">
                <a:latin typeface="Calibri Light"/>
              </a:rPr>
              <a:t>Click to edit Master text styles</a:t>
            </a:r>
          </a:p>
        </p:txBody>
      </p:sp>
      <p:sp>
        <p:nvSpPr>
          <p:cNvPr id="4" name="Text Placeholder 3"/>
          <p:cNvSpPr txBox="1">
            <a:spLocks noGrp="1"/>
          </p:cNvSpPr>
          <p:nvPr>
            <p:ph type="body" idx="2"/>
          </p:nvPr>
        </p:nvSpPr>
        <p:spPr>
          <a:xfrm>
            <a:off x="838200" y="2505075"/>
            <a:ext cx="5156200" cy="368300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5" name="Text Placeholder 4"/>
          <p:cNvSpPr txBox="1">
            <a:spLocks noGrp="1"/>
          </p:cNvSpPr>
          <p:nvPr>
            <p:ph type="body" idx="3"/>
          </p:nvPr>
        </p:nvSpPr>
        <p:spPr>
          <a:xfrm>
            <a:off x="6172200" y="1679575"/>
            <a:ext cx="5181600" cy="822325"/>
          </a:xfrm>
          <a:prstGeom prst="rect">
            <a:avLst/>
          </a:prstGeom>
          <a:noFill/>
          <a:ln>
            <a:noFill/>
          </a:ln>
        </p:spPr>
        <p:txBody>
          <a:bodyPr wrap="square" anchor="b"/>
          <a:lstStyle/>
          <a:p>
            <a:pPr marL="0" lvl="0" indent="0">
              <a:buNone/>
            </a:pPr>
            <a:r>
              <a:rPr sz="2400" b="1" i="0" u="none" strike="noStrike">
                <a:latin typeface="Calibri Light"/>
              </a:rPr>
              <a:t>Click to edit Master text styles</a:t>
            </a:r>
          </a:p>
        </p:txBody>
      </p:sp>
      <p:sp>
        <p:nvSpPr>
          <p:cNvPr id="6" name="Text Placeholder 5"/>
          <p:cNvSpPr txBox="1">
            <a:spLocks noGrp="1"/>
          </p:cNvSpPr>
          <p:nvPr>
            <p:ph type="body" idx="4"/>
          </p:nvPr>
        </p:nvSpPr>
        <p:spPr>
          <a:xfrm>
            <a:off x="6172200" y="2505075"/>
            <a:ext cx="5181600" cy="368300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7" name="Date Placeholder 6"/>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8" name="Footer Placeholder 7"/>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9" name="Slide Number Placeholder 8"/>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Date Placeholder 2"/>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4" name="Footer Placeholder 3"/>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5" name="Slide Number Placeholder 4"/>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457200"/>
            <a:ext cx="3930650" cy="1600200"/>
          </a:xfrm>
          <a:prstGeom prst="rect">
            <a:avLst/>
          </a:prstGeom>
          <a:noFill/>
          <a:ln>
            <a:noFill/>
          </a:ln>
        </p:spPr>
        <p:txBody>
          <a:bodyPr wrap="square" anchor="b"/>
          <a:lstStyle/>
          <a:p>
            <a:pPr lvl="0"/>
            <a:r>
              <a:rPr sz="3200">
                <a:latin typeface="Calibri Light"/>
              </a:rPr>
              <a:t>Click to edit Master title style</a:t>
            </a:r>
          </a:p>
        </p:txBody>
      </p:sp>
      <p:sp>
        <p:nvSpPr>
          <p:cNvPr id="3" name="Text Placeholder 2"/>
          <p:cNvSpPr txBox="1">
            <a:spLocks noGrp="1"/>
          </p:cNvSpPr>
          <p:nvPr>
            <p:ph type="body" idx="1"/>
          </p:nvPr>
        </p:nvSpPr>
        <p:spPr>
          <a:xfrm>
            <a:off x="5181600" y="987425"/>
            <a:ext cx="6172200" cy="4873625"/>
          </a:xfrm>
          <a:prstGeom prst="rect">
            <a:avLst/>
          </a:prstGeom>
          <a:noFill/>
          <a:ln>
            <a:noFill/>
          </a:ln>
        </p:spPr>
        <p:txBody>
          <a:bodyPr wrap="square" anchor="t"/>
          <a:lstStyle/>
          <a:p>
            <a:pPr marL="0" lvl="0" indent="0" algn="l">
              <a:lnSpc>
                <a:spcPct val="100000"/>
              </a:lnSpc>
              <a:buNone/>
            </a:pPr>
            <a:endParaRPr/>
          </a:p>
        </p:txBody>
      </p:sp>
      <p:sp>
        <p:nvSpPr>
          <p:cNvPr id="4" name="Text Placeholder 3"/>
          <p:cNvSpPr txBox="1">
            <a:spLocks noGrp="1"/>
          </p:cNvSpPr>
          <p:nvPr>
            <p:ph type="body" idx="2"/>
          </p:nvPr>
        </p:nvSpPr>
        <p:spPr>
          <a:xfrm>
            <a:off x="838200" y="2057400"/>
            <a:ext cx="3930650" cy="3810000"/>
          </a:xfrm>
          <a:prstGeom prst="rect">
            <a:avLst/>
          </a:prstGeom>
          <a:noFill/>
          <a:ln>
            <a:noFill/>
          </a:ln>
        </p:spPr>
        <p:txBody>
          <a:bodyPr wrap="square" anchor="t"/>
          <a:lstStyle/>
          <a:p>
            <a:pPr marL="0" lvl="0" indent="0">
              <a:buNone/>
            </a:pPr>
            <a:r>
              <a:rPr sz="1600">
                <a:latin typeface="Calibri Light"/>
              </a:rPr>
              <a:t>Click to edit Master text styles</a:t>
            </a:r>
          </a:p>
        </p:txBody>
      </p:sp>
      <p:sp>
        <p:nvSpPr>
          <p:cNvPr id="5" name="Date Placeholder 4"/>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6" name="Footer Placeholder 5"/>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7" name="Slide Number Placeholder 6"/>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4" name="Date Placeholder 3"/>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6" name="Slide Number Placeholder 5"/>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457200"/>
            <a:ext cx="3930650" cy="1600200"/>
          </a:xfrm>
          <a:prstGeom prst="rect">
            <a:avLst/>
          </a:prstGeom>
          <a:noFill/>
          <a:ln>
            <a:noFill/>
          </a:ln>
        </p:spPr>
        <p:txBody>
          <a:bodyPr wrap="square" anchor="b"/>
          <a:lstStyle/>
          <a:p>
            <a:pPr lvl="0"/>
            <a:r>
              <a:rPr sz="3200">
                <a:latin typeface="Calibri Light"/>
              </a:rPr>
              <a:t>Click to edit Master title style</a:t>
            </a:r>
          </a:p>
        </p:txBody>
      </p:sp>
      <p:sp>
        <p:nvSpPr>
          <p:cNvPr id="3" name="Text Placeholder 2"/>
          <p:cNvSpPr txBox="1">
            <a:spLocks noGrp="1"/>
          </p:cNvSpPr>
          <p:nvPr>
            <p:ph type="body" idx="1"/>
          </p:nvPr>
        </p:nvSpPr>
        <p:spPr>
          <a:xfrm>
            <a:off x="5181600" y="987425"/>
            <a:ext cx="6172200" cy="4873625"/>
          </a:xfrm>
          <a:prstGeom prst="rect">
            <a:avLst/>
          </a:prstGeom>
          <a:noFill/>
          <a:ln>
            <a:noFill/>
          </a:ln>
        </p:spPr>
        <p:txBody>
          <a:bodyPr wrap="square" anchor="t"/>
          <a:lstStyle/>
          <a:p>
            <a:pPr lvl="0"/>
            <a:r>
              <a:rPr sz="3200">
                <a:latin typeface="Calibri Light"/>
              </a:rPr>
              <a:t>Click to edit Master text styles</a:t>
            </a:r>
          </a:p>
          <a:p>
            <a:pPr lvl="1"/>
            <a:r>
              <a:rPr sz="2800">
                <a:latin typeface="Calibri Light"/>
              </a:rPr>
              <a:t>Second level</a:t>
            </a:r>
          </a:p>
          <a:p>
            <a:pPr lvl="2"/>
            <a:r>
              <a:rPr sz="2400">
                <a:latin typeface="Calibri Light"/>
              </a:rPr>
              <a:t>Third level</a:t>
            </a:r>
          </a:p>
          <a:p>
            <a:pPr lvl="3"/>
            <a:r>
              <a:rPr sz="2000">
                <a:latin typeface="Calibri Light"/>
              </a:rPr>
              <a:t>Fourth level</a:t>
            </a:r>
          </a:p>
          <a:p>
            <a:pPr lvl="4"/>
            <a:r>
              <a:rPr sz="2000">
                <a:latin typeface="Calibri Light"/>
              </a:rPr>
              <a:t>Fifth level</a:t>
            </a:r>
          </a:p>
        </p:txBody>
      </p:sp>
      <p:sp>
        <p:nvSpPr>
          <p:cNvPr id="4" name="Text Placeholder 3"/>
          <p:cNvSpPr txBox="1">
            <a:spLocks noGrp="1"/>
          </p:cNvSpPr>
          <p:nvPr>
            <p:ph type="body" idx="2"/>
          </p:nvPr>
        </p:nvSpPr>
        <p:spPr>
          <a:xfrm>
            <a:off x="838200" y="2057400"/>
            <a:ext cx="3930650" cy="3810000"/>
          </a:xfrm>
          <a:prstGeom prst="rect">
            <a:avLst/>
          </a:prstGeom>
          <a:noFill/>
          <a:ln>
            <a:noFill/>
          </a:ln>
        </p:spPr>
        <p:txBody>
          <a:bodyPr wrap="square" anchor="t"/>
          <a:lstStyle/>
          <a:p>
            <a:pPr marL="0" lvl="0" indent="0">
              <a:buNone/>
            </a:pPr>
            <a:r>
              <a:rPr sz="1600">
                <a:latin typeface="Calibri Light"/>
              </a:rPr>
              <a:t>Click to edit Master text styles</a:t>
            </a:r>
          </a:p>
        </p:txBody>
      </p:sp>
      <p:sp>
        <p:nvSpPr>
          <p:cNvPr id="5" name="Date Placeholder 4"/>
          <p:cNvSpPr txBox="1">
            <a:spLocks noGrp="1"/>
          </p:cNvSpPr>
          <p:nvPr>
            <p:ph type="dt" idx="10"/>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6" name="Footer Placeholder 5"/>
          <p:cNvSpPr txBox="1">
            <a:spLocks noGrp="1"/>
          </p:cNvSpPr>
          <p:nvPr>
            <p:ph type="ftr" idx="11"/>
          </p:nvPr>
        </p:nvSpPr>
        <p:spPr>
          <a:xfrm>
            <a:off x="4038600" y="6356350"/>
            <a:ext cx="4114800" cy="365125"/>
          </a:xfrm>
          <a:prstGeom prst="rect">
            <a:avLst/>
          </a:prstGeom>
          <a:noFill/>
          <a:ln>
            <a:noFill/>
          </a:ln>
        </p:spPr>
        <p:txBody>
          <a:bodyPr wrap="square" anchor="ctr"/>
          <a:lstStyle>
            <a:lvl1pPr lvl="0">
              <a:defRPr>
                <a:latin typeface="Calibri"/>
              </a:defRPr>
            </a:lvl1pPr>
          </a:lstStyle>
          <a:p>
            <a:endParaRPr/>
          </a:p>
        </p:txBody>
      </p:sp>
      <p:sp>
        <p:nvSpPr>
          <p:cNvPr id="7" name="Slide Number Placeholder 6"/>
          <p:cNvSpPr txBox="1">
            <a:spLocks noGrp="1"/>
          </p:cNvSpPr>
          <p:nvPr>
            <p:ph type="sldNum" idx="12"/>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Click to edit Master title style</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lvl="0"/>
            <a:r>
              <a:rPr>
                <a:latin typeface="Calibri Light"/>
              </a:rPr>
              <a:t>Click to edit Master text styles</a:t>
            </a:r>
          </a:p>
          <a:p>
            <a:pPr lvl="1"/>
            <a:r>
              <a:rPr>
                <a:latin typeface="Calibri Light"/>
              </a:rPr>
              <a:t>Second level</a:t>
            </a:r>
          </a:p>
          <a:p>
            <a:pPr lvl="2"/>
            <a:r>
              <a:rPr>
                <a:latin typeface="Calibri Light"/>
              </a:rPr>
              <a:t>Third level</a:t>
            </a:r>
          </a:p>
          <a:p>
            <a:pPr lvl="3"/>
            <a:r>
              <a:rPr>
                <a:latin typeface="Calibri Light"/>
              </a:rPr>
              <a:t>Fourth level</a:t>
            </a:r>
          </a:p>
          <a:p>
            <a:pPr lvl="4"/>
            <a:r>
              <a:rPr>
                <a:latin typeface="Calibri Light"/>
              </a:rPr>
              <a:t>Fifth level</a:t>
            </a:r>
          </a:p>
        </p:txBody>
      </p:sp>
      <p:sp>
        <p:nvSpPr>
          <p:cNvPr id="4" name="Date Placeholder 3"/>
          <p:cNvSpPr txBox="1">
            <a:spLocks noGrp="1"/>
          </p:cNvSpPr>
          <p:nvPr>
            <p:ph type="dt" idx="2"/>
          </p:nvPr>
        </p:nvSpPr>
        <p:spPr>
          <a:xfrm>
            <a:off x="838200" y="6356350"/>
            <a:ext cx="2743200" cy="365125"/>
          </a:xfrm>
          <a:prstGeom prst="rect">
            <a:avLst/>
          </a:prstGeom>
          <a:noFill/>
          <a:ln>
            <a:noFill/>
          </a:ln>
        </p:spPr>
        <p:txBody>
          <a:bodyPr wrap="square" anchor="ctr"/>
          <a:lstStyle>
            <a:lvl1pPr lvl="0" algn="l">
              <a:defRPr>
                <a:latin typeface="Calibri"/>
              </a:defRPr>
            </a:lvl1pPr>
          </a:lstStyle>
          <a:p>
            <a:endParaRPr/>
          </a:p>
        </p:txBody>
      </p:sp>
      <p:sp>
        <p:nvSpPr>
          <p:cNvPr id="5" name="Footer Placeholder 4"/>
          <p:cNvSpPr txBox="1">
            <a:spLocks noGrp="1"/>
          </p:cNvSpPr>
          <p:nvPr>
            <p:ph type="ftr" idx="3"/>
          </p:nvPr>
        </p:nvSpPr>
        <p:spPr>
          <a:xfrm>
            <a:off x="4038600" y="6356350"/>
            <a:ext cx="4114800" cy="365125"/>
          </a:xfrm>
          <a:prstGeom prst="rect">
            <a:avLst/>
          </a:prstGeom>
          <a:noFill/>
          <a:ln>
            <a:noFill/>
          </a:ln>
        </p:spPr>
        <p:txBody>
          <a:bodyPr wrap="square" anchor="ctr"/>
          <a:lstStyle>
            <a:lvl1pPr lvl="0" algn="ctr">
              <a:defRPr>
                <a:latin typeface="Calibri"/>
              </a:defRPr>
            </a:lvl1pPr>
          </a:lstStyle>
          <a:p>
            <a:endParaRPr/>
          </a:p>
        </p:txBody>
      </p:sp>
      <p:sp>
        <p:nvSpPr>
          <p:cNvPr id="6" name="Slide Number Placeholder 5"/>
          <p:cNvSpPr txBox="1">
            <a:spLocks noGrp="1"/>
          </p:cNvSpPr>
          <p:nvPr>
            <p:ph type="sldNum" idx="4"/>
          </p:nvPr>
        </p:nvSpPr>
        <p:spPr>
          <a:xfrm>
            <a:off x="8610600" y="6356350"/>
            <a:ext cx="2743200" cy="365125"/>
          </a:xfrm>
          <a:prstGeom prst="rect">
            <a:avLst/>
          </a:prstGeom>
          <a:noFill/>
          <a:ln>
            <a:noFill/>
          </a:ln>
        </p:spPr>
        <p:txBody>
          <a:bodyPr wrap="square" anchor="ctr"/>
          <a:lstStyle>
            <a:lvl1pPr lvl="0" algn="r">
              <a:defRPr/>
            </a:lvl1pPr>
          </a:lstStyle>
          <a:p>
            <a:fld id="{8B38DBA3-52F9-4AF4-A6A4-FA4D7DB2F99C}" type="slidenum">
              <a:t>‹#›</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marL="0" lvl="0" indent="0" algn="l">
        <a:lnSpc>
          <a:spcPct val="90000"/>
        </a:lnSpc>
        <a:buNone/>
        <a:defRPr sz="4400" b="0" i="0" u="none" strike="noStrike" baseline="0">
          <a:solidFill>
            <a:srgbClr val="000000"/>
          </a:solidFill>
          <a:latin typeface="Arial"/>
        </a:defRPr>
      </a:lvl1pPr>
    </p:titleStyle>
    <p:bodyStyle>
      <a:lvl1pPr marL="228600" lvl="0" indent="1828800" algn="l">
        <a:lnSpc>
          <a:spcPct val="90000"/>
        </a:lnSpc>
        <a:buFont typeface="Arial"/>
        <a:buChar char="•"/>
        <a:defRPr sz="2800" b="0" i="0" u="none" strike="noStrike" baseline="0">
          <a:solidFill>
            <a:srgbClr val="000000"/>
          </a:solidFill>
          <a:latin typeface="Arial"/>
        </a:defRPr>
      </a:lvl1pPr>
      <a:lvl2pPr marL="685800" lvl="1" indent="5943600" algn="l">
        <a:lnSpc>
          <a:spcPct val="90000"/>
        </a:lnSpc>
        <a:buFont typeface="Arial"/>
        <a:buChar char="•"/>
        <a:defRPr sz="2400" b="0" i="0" u="none" strike="noStrike" baseline="0">
          <a:solidFill>
            <a:srgbClr val="000000"/>
          </a:solidFill>
          <a:latin typeface="Arial"/>
        </a:defRPr>
      </a:lvl2pPr>
      <a:lvl3pPr marL="1143000" lvl="2" indent="10058400" algn="l">
        <a:lnSpc>
          <a:spcPct val="90000"/>
        </a:lnSpc>
        <a:buFont typeface="Arial"/>
        <a:buChar char="•"/>
        <a:defRPr sz="2000" b="0" i="0" u="none" strike="noStrike" baseline="0">
          <a:solidFill>
            <a:srgbClr val="000000"/>
          </a:solidFill>
          <a:latin typeface="Arial"/>
        </a:defRPr>
      </a:lvl3pPr>
      <a:lvl4pPr marL="1600200" lvl="3" indent="14173200" algn="l">
        <a:lnSpc>
          <a:spcPct val="90000"/>
        </a:lnSpc>
        <a:buFont typeface="Arial"/>
        <a:buChar char="•"/>
        <a:defRPr sz="1800" b="0" i="0" u="none" strike="noStrike" baseline="0">
          <a:solidFill>
            <a:srgbClr val="000000"/>
          </a:solidFill>
          <a:latin typeface="Arial"/>
        </a:defRPr>
      </a:lvl4pPr>
      <a:lvl5pPr marL="2057400" lvl="4" indent="18288000" algn="l">
        <a:lnSpc>
          <a:spcPct val="90000"/>
        </a:lnSpc>
        <a:buFont typeface="Arial"/>
        <a:buChar char="•"/>
        <a:defRPr sz="1800" b="0" i="0" u="none" strike="noStrike" baseline="0">
          <a:solidFill>
            <a:srgbClr val="000000"/>
          </a:solidFill>
          <a:latin typeface="Arial"/>
        </a:defRPr>
      </a:lvl5pPr>
      <a:lvl6pPr marL="2514600" lvl="5" indent="22402800" algn="l">
        <a:lnSpc>
          <a:spcPct val="90000"/>
        </a:lnSpc>
        <a:buFont typeface="Arial"/>
        <a:buChar char="•"/>
        <a:defRPr sz="1800" b="0" i="0" u="none" strike="noStrike" baseline="0">
          <a:solidFill>
            <a:srgbClr val="000000"/>
          </a:solidFill>
          <a:latin typeface="Arial"/>
        </a:defRPr>
      </a:lvl6pPr>
      <a:lvl7pPr marL="2971800" lvl="6" indent="26517600" algn="l">
        <a:lnSpc>
          <a:spcPct val="90000"/>
        </a:lnSpc>
        <a:buFont typeface="Arial"/>
        <a:buChar char="•"/>
        <a:defRPr sz="1800" b="0" i="0" u="none" strike="noStrike" baseline="0">
          <a:solidFill>
            <a:srgbClr val="000000"/>
          </a:solidFill>
          <a:latin typeface="Arial"/>
        </a:defRPr>
      </a:lvl7pPr>
      <a:lvl8pPr marL="3429000" lvl="7" indent="30632400" algn="l">
        <a:lnSpc>
          <a:spcPct val="90000"/>
        </a:lnSpc>
        <a:buFont typeface="Arial"/>
        <a:buChar char="•"/>
        <a:defRPr sz="1800" b="0" i="0" u="none" strike="noStrike" baseline="0">
          <a:solidFill>
            <a:srgbClr val="000000"/>
          </a:solidFill>
          <a:latin typeface="Arial"/>
        </a:defRPr>
      </a:lvl8pPr>
      <a:lvl9pPr marL="3886200" lvl="8" indent="34747200" algn="l">
        <a:lnSpc>
          <a:spcPct val="90000"/>
        </a:lnSpc>
        <a:buFont typeface="Arial"/>
        <a:buChar char="•"/>
        <a:defRPr sz="1800" b="0" i="0" u="none" strike="noStrike" baseline="0">
          <a:solidFill>
            <a:srgbClr val="000000"/>
          </a:solidFill>
          <a:latin typeface="Arial"/>
        </a:defRPr>
      </a:lvl9pPr>
    </p:bodyStyle>
    <p:otherStyle>
      <a:lvl1pPr marL="0" lvl="0" indent="0" algn="l">
        <a:lnSpc>
          <a:spcPct val="100000"/>
        </a:lnSpc>
        <a:buNone/>
        <a:defRPr sz="1800" b="0" i="0" u="none" strike="noStrike" baseline="0">
          <a:solidFill>
            <a:srgbClr val="000000"/>
          </a:solidFill>
          <a:latin typeface="Arial"/>
        </a:defRPr>
      </a:lvl1pPr>
      <a:lvl2pPr marL="457200" lvl="1" indent="4114800" algn="l">
        <a:lnSpc>
          <a:spcPct val="100000"/>
        </a:lnSpc>
        <a:buNone/>
        <a:defRPr sz="1800" b="0" i="0" u="none" strike="noStrike" baseline="0">
          <a:solidFill>
            <a:srgbClr val="000000"/>
          </a:solidFill>
          <a:latin typeface="Arial"/>
        </a:defRPr>
      </a:lvl2pPr>
      <a:lvl3pPr marL="914400" lvl="2" indent="8229600" algn="l">
        <a:lnSpc>
          <a:spcPct val="100000"/>
        </a:lnSpc>
        <a:buNone/>
        <a:defRPr sz="1800" b="0" i="0" u="none" strike="noStrike" baseline="0">
          <a:solidFill>
            <a:srgbClr val="000000"/>
          </a:solidFill>
          <a:latin typeface="Arial"/>
        </a:defRPr>
      </a:lvl3pPr>
      <a:lvl4pPr marL="1371600" lvl="3" indent="12344400" algn="l">
        <a:lnSpc>
          <a:spcPct val="100000"/>
        </a:lnSpc>
        <a:buNone/>
        <a:defRPr sz="1800" b="0" i="0" u="none" strike="noStrike" baseline="0">
          <a:solidFill>
            <a:srgbClr val="000000"/>
          </a:solidFill>
          <a:latin typeface="Arial"/>
        </a:defRPr>
      </a:lvl4pPr>
      <a:lvl5pPr marL="1828800" lvl="4" indent="16459200" algn="l">
        <a:lnSpc>
          <a:spcPct val="100000"/>
        </a:lnSpc>
        <a:buNone/>
        <a:defRPr sz="1800" b="0" i="0" u="none" strike="noStrike" baseline="0">
          <a:solidFill>
            <a:srgbClr val="000000"/>
          </a:solidFill>
          <a:latin typeface="Arial"/>
        </a:defRPr>
      </a:lvl5pPr>
      <a:lvl6pPr marL="2286000" lvl="5" indent="20574000" algn="l">
        <a:lnSpc>
          <a:spcPct val="100000"/>
        </a:lnSpc>
        <a:buNone/>
        <a:defRPr sz="1800" b="0" i="0" u="none" strike="noStrike" baseline="0">
          <a:solidFill>
            <a:srgbClr val="000000"/>
          </a:solidFill>
          <a:latin typeface="Arial"/>
        </a:defRPr>
      </a:lvl6pPr>
      <a:lvl7pPr marL="2743200" lvl="6" indent="24688800" algn="l">
        <a:lnSpc>
          <a:spcPct val="100000"/>
        </a:lnSpc>
        <a:buNone/>
        <a:defRPr sz="1800" b="0" i="0" u="none" strike="noStrike" baseline="0">
          <a:solidFill>
            <a:srgbClr val="000000"/>
          </a:solidFill>
          <a:latin typeface="Arial"/>
        </a:defRPr>
      </a:lvl7pPr>
      <a:lvl8pPr marL="3200400" lvl="7" indent="28803600" algn="l">
        <a:lnSpc>
          <a:spcPct val="100000"/>
        </a:lnSpc>
        <a:buNone/>
        <a:defRPr sz="1800" b="0" i="0" u="none" strike="noStrike" baseline="0">
          <a:solidFill>
            <a:srgbClr val="000000"/>
          </a:solidFill>
          <a:latin typeface="Arial"/>
        </a:defRPr>
      </a:lvl8pPr>
      <a:lvl9pPr marL="3657600" lvl="8" indent="32918400" algn="l">
        <a:lnSpc>
          <a:spcPct val="100000"/>
        </a:lnSpc>
        <a:buNone/>
        <a:defRPr sz="1800" b="0" i="0" u="none" strike="noStrike" baseline="0">
          <a:solidFill>
            <a:srgbClr val="000000"/>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hyperlink" Target="http://www.internetmosque.net/read/english_translation_of_the_quran_meaning/17/13/index.htm" TargetMode="External"/><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hyperlink" Target="http://www.internetmosque.net/read/english_translation_of_the_quran_meaning/17/14/index.htm"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hyperlink" Target="http://www.internetmosque.net/read/english_translation_of_the_quran_meaning/17/71/index.htm"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hyperlink" Target="http://www.internetmosque.net/read/english_translation_of_the_quran_meaning/45/28/index.htm"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audio" Target="../media/media26.wma"/><Relationship Id="rId7" Type="http://schemas.openxmlformats.org/officeDocument/2006/relationships/image" Target="../media/image1.png"/><Relationship Id="rId2" Type="http://schemas.microsoft.com/office/2007/relationships/media" Target="../media/media26.wma"/><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7.wma"/><Relationship Id="rId4" Type="http://schemas.microsoft.com/office/2007/relationships/media" Target="../media/media27.wm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hyperlink" Target="http://www.internetmosque.net/read/english_translation_of_the_quran_meaning/18/index.htm#018_049" TargetMode="Externa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ctrTitle"/>
          </p:nvPr>
        </p:nvSpPr>
        <p:spPr>
          <a:xfrm>
            <a:off x="203200" y="0"/>
            <a:ext cx="11988800" cy="6096000"/>
          </a:xfrm>
          <a:prstGeom prst="rect">
            <a:avLst/>
          </a:prstGeom>
          <a:noFill/>
          <a:ln>
            <a:noFill/>
          </a:ln>
        </p:spPr>
        <p:txBody>
          <a:bodyPr wrap="square" anchor="b"/>
          <a:lstStyle/>
          <a:p>
            <a:pPr marL="0" lvl="0" indent="0" algn="ctr">
              <a:lnSpc>
                <a:spcPct val="90000"/>
              </a:lnSpc>
              <a:buNone/>
            </a:pPr>
            <a:r>
              <a:rPr sz="6000" b="0" i="0" u="none" strike="noStrike" baseline="0">
                <a:solidFill>
                  <a:srgbClr val="000000"/>
                </a:solidFill>
                <a:latin typeface="Calibri Light"/>
              </a:rPr>
              <a:t>Practicing Madarej Assalekeen</a:t>
            </a:r>
            <a:br/>
            <a:br/>
            <a:r>
              <a:rPr sz="6000" b="0" i="0" u="none" strike="noStrike" baseline="0">
                <a:solidFill>
                  <a:srgbClr val="000000"/>
                </a:solidFill>
                <a:latin typeface="Calibri Light"/>
              </a:rPr>
              <a:t>1.  </a:t>
            </a:r>
            <a:r>
              <a:rPr sz="6000" b="1" i="1" u="none" strike="noStrike" baseline="0">
                <a:solidFill>
                  <a:srgbClr val="000000"/>
                </a:solidFill>
                <a:latin typeface="Calibri Light"/>
              </a:rPr>
              <a:t>Consciousness of Sins</a:t>
            </a:r>
            <a:br/>
            <a:r>
              <a:rPr sz="6000" b="0" i="0" u="none" strike="noStrike" baseline="0">
                <a:solidFill>
                  <a:srgbClr val="000000"/>
                </a:solidFill>
                <a:latin typeface="Calibri Light"/>
              </a:rPr>
              <a:t>2. Consciousness of bounties of Allah</a:t>
            </a:r>
            <a:br/>
            <a:r>
              <a:rPr sz="6000" b="0" i="0" u="none" strike="noStrike" baseline="0">
                <a:solidFill>
                  <a:srgbClr val="000000"/>
                </a:solidFill>
                <a:latin typeface="Calibri Light"/>
              </a:rPr>
              <a:t>3. Conscious of time</a:t>
            </a:r>
            <a:br/>
            <a:endParaRPr/>
          </a:p>
        </p:txBody>
      </p:sp>
      <p:pic>
        <p:nvPicPr>
          <p:cNvPr id="3" name="Picture 2">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pic>
        <p:nvPicPr>
          <p:cNvPr id="4" name="Picture 3"/>
          <p:cNvPicPr/>
          <p:nvPr/>
        </p:nvPicPr>
        <p:blipFill>
          <a:blip r:embed="rId6"/>
          <a:srcRect/>
          <a:stretch>
            <a:fillRect/>
          </a:stretch>
        </p:blipFill>
        <p:spPr>
          <a:xfrm>
            <a:off x="2235200" y="0"/>
            <a:ext cx="7553325" cy="1603375"/>
          </a:xfrm>
          <a:prstGeom prst="rect">
            <a:avLst/>
          </a:prstGeom>
        </p:spPr>
      </p:pic>
    </p:spTree>
  </p:cSld>
  <p:clrMapOvr>
    <a:masterClrMapping/>
  </p:clrMapOvr>
  <p:timing>
    <p:tnLst>
      <p:par>
        <p:cTn id="1" dur="indefinite" restart="never" nodeType="tmRoot">
          <p:childTnLst>
            <p:audio>
              <p:cMediaNode>
                <p:cTn id="2" fill="hold" display="0"/>
                <p:tgtEl>
                  <p:spTgt spid="3"/>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74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114300" y="2755900"/>
            <a:ext cx="11976100" cy="3114675"/>
          </a:xfrm>
          <a:prstGeom prst="rect">
            <a:avLst/>
          </a:prstGeom>
          <a:noFill/>
          <a:ln>
            <a:noFill/>
          </a:ln>
        </p:spPr>
        <p:txBody>
          <a:bodyPr wrap="square" anchor="t"/>
          <a:lstStyle/>
          <a:p>
            <a:pPr marL="0" lvl="0" indent="0">
              <a:buNone/>
            </a:pPr>
            <a:endParaRPr/>
          </a:p>
          <a:p>
            <a:pPr marL="0" lvl="0" indent="0">
              <a:buNone/>
            </a:pPr>
            <a:r>
              <a:rPr sz="3200">
                <a:solidFill>
                  <a:srgbClr val="3F3F3F"/>
                </a:solidFill>
                <a:latin typeface="Calibri"/>
              </a:rPr>
              <a:t>And  [for]  every  person  We  have  imposed  his  fate  upon  his  neck,  </a:t>
            </a:r>
            <a:r>
              <a:rPr sz="4400" b="1" i="0" u="sng" strike="noStrike">
                <a:solidFill>
                  <a:srgbClr val="FF0000"/>
                </a:solidFill>
                <a:latin typeface="Calibri"/>
              </a:rPr>
              <a:t>and  We  will  produce for  him  on  the  Day  of  Resurrection  a  record (in a book) which  he  will  encounter  spread  open.</a:t>
            </a:r>
          </a:p>
          <a:p>
            <a:pPr marL="0" lvl="0" indent="0">
              <a:buNone/>
            </a:pPr>
            <a:endParaRPr sz="4400" b="1" i="0" u="sng" strike="noStrike">
              <a:solidFill>
                <a:srgbClr val="FF0000"/>
              </a:solidFill>
              <a:latin typeface="Calibri"/>
            </a:endParaRPr>
          </a:p>
          <a:p>
            <a:pPr marL="0" lvl="0" indent="0">
              <a:buNone/>
            </a:pPr>
            <a:endParaRPr sz="4400" b="1" i="0" u="sng" strike="noStrike">
              <a:solidFill>
                <a:srgbClr val="FF0000"/>
              </a:solidFill>
              <a:latin typeface="Calibri"/>
            </a:endParaRPr>
          </a:p>
        </p:txBody>
      </p:sp>
      <p:pic>
        <p:nvPicPr>
          <p:cNvPr id="3" name="Picture 2"/>
          <p:cNvPicPr/>
          <p:nvPr/>
        </p:nvPicPr>
        <p:blipFill>
          <a:blip r:embed="rId4"/>
          <a:srcRect/>
          <a:stretch>
            <a:fillRect/>
          </a:stretch>
        </p:blipFill>
        <p:spPr>
          <a:xfrm>
            <a:off x="269875" y="1212850"/>
            <a:ext cx="11395075" cy="971550"/>
          </a:xfrm>
          <a:prstGeom prst="rect">
            <a:avLst/>
          </a:prstGeom>
        </p:spPr>
      </p:pic>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sp>
        <p:nvSpPr>
          <p:cNvPr id="5" name="Rectangle 4"/>
          <p:cNvSpPr/>
          <p:nvPr/>
        </p:nvSpPr>
        <p:spPr>
          <a:xfrm>
            <a:off x="444500" y="5908675"/>
            <a:ext cx="3349625" cy="644525"/>
          </a:xfrm>
          <a:prstGeom prst="rect">
            <a:avLst/>
          </a:prstGeom>
        </p:spPr>
        <p:txBody>
          <a:bodyPr wrap="none" anchor="t"/>
          <a:lstStyle/>
          <a:p>
            <a:pPr marL="0" lvl="0" indent="0" algn="l">
              <a:lnSpc>
                <a:spcPct val="100000"/>
              </a:lnSpc>
              <a:buNone/>
            </a:pPr>
            <a:r>
              <a:rPr sz="3600" b="0" i="0" u="sng" strike="noStrike" baseline="0">
                <a:solidFill>
                  <a:srgbClr val="0000FF"/>
                </a:solidFill>
                <a:latin typeface="Arial"/>
                <a:hlinkClick r:id="rId6"/>
              </a:rPr>
              <a:t>al-Isra' 017:013</a:t>
            </a:r>
          </a:p>
        </p:txBody>
      </p:sp>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69875" y="2089150"/>
            <a:ext cx="11693525" cy="781050"/>
          </a:xfrm>
          <a:prstGeom prst="rect">
            <a:avLst/>
          </a:prstGeom>
          <a:noFill/>
          <a:ln>
            <a:noFill/>
          </a:ln>
        </p:spPr>
        <p:txBody>
          <a:bodyPr wrap="square" anchor="t"/>
          <a:lstStyle/>
          <a:p>
            <a:pPr marL="0" lvl="0" indent="0">
              <a:buNone/>
            </a:pPr>
            <a:r>
              <a:rPr sz="7200">
                <a:solidFill>
                  <a:srgbClr val="3F3F3F"/>
                </a:solidFill>
                <a:latin typeface="Calibri"/>
              </a:rPr>
              <a:t> [It  will  be  said],  "</a:t>
            </a:r>
            <a:r>
              <a:rPr sz="7200" b="1" i="0" u="none" strike="noStrike">
                <a:solidFill>
                  <a:srgbClr val="FF0000"/>
                </a:solidFill>
                <a:latin typeface="Calibri"/>
              </a:rPr>
              <a:t>Read  your  record.  </a:t>
            </a:r>
            <a:r>
              <a:rPr sz="7200" b="1" i="0" u="sng" strike="noStrike">
                <a:solidFill>
                  <a:srgbClr val="FF0000"/>
                </a:solidFill>
                <a:latin typeface="Calibri"/>
              </a:rPr>
              <a:t>Sufficient  is  yourself  against  you</a:t>
            </a:r>
            <a:r>
              <a:rPr sz="7200" b="1" i="0" u="none" strike="noStrike">
                <a:solidFill>
                  <a:srgbClr val="FF0000"/>
                </a:solidFill>
                <a:latin typeface="Calibri"/>
              </a:rPr>
              <a:t>  this  Day  as accountant</a:t>
            </a:r>
            <a:r>
              <a:rPr sz="7200">
                <a:solidFill>
                  <a:srgbClr val="3F3F3F"/>
                </a:solidFill>
                <a:latin typeface="Calibri"/>
              </a:rPr>
              <a:t>."</a:t>
            </a:r>
          </a:p>
        </p:txBody>
      </p:sp>
      <p:pic>
        <p:nvPicPr>
          <p:cNvPr id="3" name="Picture 2"/>
          <p:cNvPicPr/>
          <p:nvPr/>
        </p:nvPicPr>
        <p:blipFill>
          <a:blip r:embed="rId4"/>
          <a:srcRect/>
          <a:stretch>
            <a:fillRect/>
          </a:stretch>
        </p:blipFill>
        <p:spPr>
          <a:xfrm>
            <a:off x="577850" y="431800"/>
            <a:ext cx="11074400" cy="2660650"/>
          </a:xfrm>
          <a:prstGeom prst="rect">
            <a:avLst/>
          </a:prstGeom>
        </p:spPr>
      </p:pic>
      <p:sp>
        <p:nvSpPr>
          <p:cNvPr id="4" name="Rectangle 3"/>
          <p:cNvSpPr/>
          <p:nvPr/>
        </p:nvSpPr>
        <p:spPr>
          <a:xfrm>
            <a:off x="8302625" y="5778500"/>
            <a:ext cx="3349625" cy="644525"/>
          </a:xfrm>
          <a:prstGeom prst="rect">
            <a:avLst/>
          </a:prstGeom>
        </p:spPr>
        <p:txBody>
          <a:bodyPr wrap="none" anchor="t"/>
          <a:lstStyle/>
          <a:p>
            <a:pPr marL="0" lvl="0" indent="0" algn="l">
              <a:lnSpc>
                <a:spcPct val="100000"/>
              </a:lnSpc>
              <a:buNone/>
            </a:pPr>
            <a:r>
              <a:rPr sz="3600" b="0" i="0" u="sng" strike="noStrike" baseline="0">
                <a:solidFill>
                  <a:srgbClr val="0000FF"/>
                </a:solidFill>
                <a:latin typeface="Arial"/>
                <a:hlinkClick r:id="rId5"/>
              </a:rPr>
              <a:t>al-Isra' 017:014</a:t>
            </a:r>
          </a:p>
        </p:txBody>
      </p:sp>
      <p:pic>
        <p:nvPicPr>
          <p:cNvPr id="5" name="Picture 4">
            <a:hlinkClick r:id="" action="ppaction://media"/>
          </p:cNvPr>
          <p:cNvPicPr/>
          <p:nvPr>
            <a:audioFile r:link="rId2"/>
            <p:extLst>
              <p:ext uri="{DAA4B4D4-6D71-4841-9C94-3DE7FCFB9230}">
                <p14:media xmlns:p14="http://schemas.microsoft.com/office/powerpoint/2010/main" r:embed="rId1"/>
              </p:ext>
            </p:extLst>
          </p:nvPr>
        </p:nvPicPr>
        <p:blipFill>
          <a:blip r:embed="rId6"/>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5"/>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5"/>
                                        </p:tgtEl>
                                      </p:cBhvr>
                                    </p:cmd>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15900" y="1593850"/>
            <a:ext cx="11693525" cy="1104900"/>
          </a:xfrm>
          <a:prstGeom prst="rect">
            <a:avLst/>
          </a:prstGeom>
          <a:noFill/>
          <a:ln>
            <a:noFill/>
          </a:ln>
        </p:spPr>
        <p:txBody>
          <a:bodyPr wrap="square" anchor="t"/>
          <a:lstStyle/>
          <a:p>
            <a:pPr marL="0" lvl="0" indent="0">
              <a:buNone/>
            </a:pPr>
            <a:r>
              <a:rPr sz="4800">
                <a:solidFill>
                  <a:srgbClr val="3F3F3F"/>
                </a:solidFill>
                <a:latin typeface="Calibri"/>
              </a:rPr>
              <a:t>Whoever  is  guided  is  only  guided  for  [the  benefit  of]  his  soul.  And  whoever  errs  only errs  against  it.  And  no  bearer  of  burdens  will  bear  the  burden  of  another.  And  never would  We  punish  until  We  sent  a  messenger.</a:t>
            </a:r>
          </a:p>
        </p:txBody>
      </p:sp>
      <p:sp>
        <p:nvSpPr>
          <p:cNvPr id="3" name="Rectangle 2"/>
          <p:cNvSpPr/>
          <p:nvPr/>
        </p:nvSpPr>
        <p:spPr>
          <a:xfrm>
            <a:off x="882650" y="5778500"/>
            <a:ext cx="2994025" cy="584200"/>
          </a:xfrm>
          <a:prstGeom prst="rect">
            <a:avLst/>
          </a:prstGeom>
        </p:spPr>
        <p:txBody>
          <a:bodyPr wrap="none" anchor="t"/>
          <a:lstStyle/>
          <a:p>
            <a:pPr marL="0" lvl="0" indent="0" algn="l">
              <a:lnSpc>
                <a:spcPct val="100000"/>
              </a:lnSpc>
              <a:buNone/>
            </a:pPr>
            <a:r>
              <a:rPr sz="3200" b="0" i="0" u="none" strike="noStrike" baseline="0">
                <a:solidFill>
                  <a:srgbClr val="000000"/>
                </a:solidFill>
                <a:latin typeface="Arial"/>
              </a:rPr>
              <a:t>al-Isra' 017:015</a:t>
            </a:r>
          </a:p>
        </p:txBody>
      </p:sp>
      <p:pic>
        <p:nvPicPr>
          <p:cNvPr id="4" name="Picture 3"/>
          <p:cNvPicPr/>
          <p:nvPr/>
        </p:nvPicPr>
        <p:blipFill>
          <a:blip r:embed="rId4"/>
          <a:srcRect/>
          <a:stretch>
            <a:fillRect/>
          </a:stretch>
        </p:blipFill>
        <p:spPr>
          <a:xfrm>
            <a:off x="50800" y="841375"/>
            <a:ext cx="12026900" cy="638175"/>
          </a:xfrm>
          <a:prstGeom prst="rect">
            <a:avLst/>
          </a:prstGeom>
        </p:spPr>
      </p:pic>
      <p:pic>
        <p:nvPicPr>
          <p:cNvPr id="5" name="Picture 4">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5"/>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88925" y="2295525"/>
            <a:ext cx="11899900" cy="5273675"/>
          </a:xfrm>
          <a:prstGeom prst="rect">
            <a:avLst/>
          </a:prstGeom>
          <a:noFill/>
          <a:ln>
            <a:noFill/>
          </a:ln>
        </p:spPr>
        <p:txBody>
          <a:bodyPr wrap="square" anchor="t"/>
          <a:lstStyle/>
          <a:p>
            <a:pPr lvl="0"/>
            <a:r>
              <a:rPr>
                <a:latin typeface="Calibri"/>
              </a:rPr>
              <a:t>The  Day  We  will  call  forth  every  people  with  their  record  [of deeds].  </a:t>
            </a:r>
            <a:br/>
            <a:br/>
            <a:r>
              <a:rPr>
                <a:latin typeface="Calibri"/>
              </a:rPr>
              <a:t>Then  whoever  is  given  his  record  in  his  right  hand  -   those  will  read  their records,  and  injustice  will  not  be  done  to  them,  [even]  as  much  as  a  thread  [inside  the date  seed].</a:t>
            </a:r>
          </a:p>
        </p:txBody>
      </p:sp>
      <p:pic>
        <p:nvPicPr>
          <p:cNvPr id="3" name="Picture 2"/>
          <p:cNvPicPr/>
          <p:nvPr/>
        </p:nvPicPr>
        <p:blipFill>
          <a:blip r:embed="rId4"/>
          <a:srcRect/>
          <a:stretch>
            <a:fillRect/>
          </a:stretch>
        </p:blipFill>
        <p:spPr>
          <a:xfrm>
            <a:off x="3533775" y="0"/>
            <a:ext cx="5187950" cy="1174750"/>
          </a:xfrm>
          <a:prstGeom prst="rect">
            <a:avLst/>
          </a:prstGeom>
        </p:spPr>
      </p:pic>
      <p:pic>
        <p:nvPicPr>
          <p:cNvPr id="4" name="Picture 3"/>
          <p:cNvPicPr/>
          <p:nvPr/>
        </p:nvPicPr>
        <p:blipFill>
          <a:blip r:embed="rId5"/>
          <a:srcRect/>
          <a:stretch>
            <a:fillRect/>
          </a:stretch>
        </p:blipFill>
        <p:spPr>
          <a:xfrm>
            <a:off x="711200" y="844550"/>
            <a:ext cx="11204575" cy="1174750"/>
          </a:xfrm>
          <a:prstGeom prst="rect">
            <a:avLst/>
          </a:prstGeom>
        </p:spPr>
      </p:pic>
      <p:sp>
        <p:nvSpPr>
          <p:cNvPr id="5" name="Rectangle 4"/>
          <p:cNvSpPr/>
          <p:nvPr/>
        </p:nvSpPr>
        <p:spPr>
          <a:xfrm>
            <a:off x="136525" y="50800"/>
            <a:ext cx="2298700" cy="460375"/>
          </a:xfrm>
          <a:prstGeom prst="rect">
            <a:avLst/>
          </a:prstGeom>
        </p:spPr>
        <p:txBody>
          <a:bodyPr wrap="none" anchor="t"/>
          <a:lstStyle/>
          <a:p>
            <a:pPr marL="0" lvl="0" indent="0" algn="l">
              <a:lnSpc>
                <a:spcPct val="100000"/>
              </a:lnSpc>
              <a:buNone/>
            </a:pPr>
            <a:r>
              <a:rPr sz="2400" b="0" i="0" u="sng" strike="noStrike" baseline="0">
                <a:solidFill>
                  <a:srgbClr val="0000FF"/>
                </a:solidFill>
                <a:latin typeface="Arial"/>
                <a:hlinkClick r:id="rId6"/>
              </a:rPr>
              <a:t>al-Isra' 017:071</a:t>
            </a:r>
          </a:p>
        </p:txBody>
      </p:sp>
      <p:pic>
        <p:nvPicPr>
          <p:cNvPr id="6" name="Picture 5">
            <a:hlinkClick r:id="" action="ppaction://media"/>
          </p:cNvPr>
          <p:cNvPicPr/>
          <p:nvPr>
            <a:audioFile r:link="rId2"/>
            <p:extLst>
              <p:ext uri="{DAA4B4D4-6D71-4841-9C94-3DE7FCFB9230}">
                <p14:media xmlns:p14="http://schemas.microsoft.com/office/powerpoint/2010/main" r:embed="rId1"/>
              </p:ext>
            </p:extLst>
          </p:nvPr>
        </p:nvPicPr>
        <p:blipFill>
          <a:blip r:embed="rId7"/>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6"/>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25425" y="3375025"/>
            <a:ext cx="11858625" cy="2390775"/>
          </a:xfrm>
          <a:prstGeom prst="rect">
            <a:avLst/>
          </a:prstGeom>
          <a:noFill/>
          <a:ln>
            <a:noFill/>
          </a:ln>
        </p:spPr>
        <p:txBody>
          <a:bodyPr wrap="square" anchor="t"/>
          <a:lstStyle/>
          <a:p>
            <a:pPr lvl="0" indent="0">
              <a:buNone/>
            </a:pPr>
            <a:r>
              <a:rPr sz="4800">
                <a:latin typeface="Calibri"/>
              </a:rPr>
              <a:t>And  whoever  is  blind  in  this  [life]  (blind from his book) will  be  blind  in  the  Hereafter  and  more  astray  in  way.</a:t>
            </a:r>
          </a:p>
        </p:txBody>
      </p:sp>
      <p:pic>
        <p:nvPicPr>
          <p:cNvPr id="3" name="Picture 2"/>
          <p:cNvPicPr/>
          <p:nvPr/>
        </p:nvPicPr>
        <p:blipFill>
          <a:blip r:embed="rId4"/>
          <a:srcRect/>
          <a:stretch>
            <a:fillRect/>
          </a:stretch>
        </p:blipFill>
        <p:spPr>
          <a:xfrm>
            <a:off x="225425" y="644525"/>
            <a:ext cx="11963400" cy="2727325"/>
          </a:xfrm>
          <a:prstGeom prst="rect">
            <a:avLst/>
          </a:prstGeom>
        </p:spPr>
      </p:pic>
      <p:sp>
        <p:nvSpPr>
          <p:cNvPr id="4" name="Rectangle 3"/>
          <p:cNvSpPr/>
          <p:nvPr/>
        </p:nvSpPr>
        <p:spPr>
          <a:xfrm>
            <a:off x="136525" y="50800"/>
            <a:ext cx="2298700" cy="460375"/>
          </a:xfrm>
          <a:prstGeom prst="rect">
            <a:avLst/>
          </a:prstGeom>
        </p:spPr>
        <p:txBody>
          <a:bodyPr wrap="none" anchor="t"/>
          <a:lstStyle/>
          <a:p>
            <a:pPr marL="0" lvl="0" indent="0" algn="l">
              <a:lnSpc>
                <a:spcPct val="100000"/>
              </a:lnSpc>
              <a:buNone/>
            </a:pPr>
            <a:r>
              <a:rPr sz="2400" b="0" i="0" u="none" strike="noStrike" baseline="0">
                <a:solidFill>
                  <a:srgbClr val="000000"/>
                </a:solidFill>
                <a:latin typeface="Arial"/>
              </a:rPr>
              <a:t>al-Isra' 017:072</a:t>
            </a:r>
          </a:p>
        </p:txBody>
      </p:sp>
      <p:pic>
        <p:nvPicPr>
          <p:cNvPr id="5" name="Picture 4">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5"/>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231775" y="501650"/>
            <a:ext cx="11988800" cy="1041400"/>
          </a:xfrm>
          <a:prstGeom prst="rect">
            <a:avLst/>
          </a:prstGeom>
        </p:spPr>
      </p:pic>
      <p:sp>
        <p:nvSpPr>
          <p:cNvPr id="3" name="Rectangle 2"/>
          <p:cNvSpPr/>
          <p:nvPr/>
        </p:nvSpPr>
        <p:spPr>
          <a:xfrm>
            <a:off x="127000" y="1444625"/>
            <a:ext cx="11899900" cy="1752600"/>
          </a:xfrm>
          <a:prstGeom prst="rect">
            <a:avLst/>
          </a:prstGeom>
        </p:spPr>
        <p:txBody>
          <a:bodyPr wrap="square" anchor="t"/>
          <a:lstStyle/>
          <a:p>
            <a:pPr marL="0" lvl="0" indent="0" algn="l">
              <a:lnSpc>
                <a:spcPct val="100000"/>
              </a:lnSpc>
              <a:buNone/>
            </a:pPr>
            <a:r>
              <a:rPr sz="3600" b="0" i="0" u="none" strike="noStrike" baseline="0">
                <a:solidFill>
                  <a:srgbClr val="000000"/>
                </a:solidFill>
                <a:latin typeface="Calibri"/>
              </a:rPr>
              <a:t>And  you  will  see  every  nation  kneeling  [from  fear].  Every  nation  will  be  called  to  its book of records  [and  told],  "Today  you  will  be  recompensed  for  what  you  used  to  do.</a:t>
            </a:r>
          </a:p>
        </p:txBody>
      </p:sp>
      <p:pic>
        <p:nvPicPr>
          <p:cNvPr id="4" name="Picture 3"/>
          <p:cNvPicPr/>
          <p:nvPr/>
        </p:nvPicPr>
        <p:blipFill>
          <a:blip r:embed="rId5"/>
          <a:srcRect/>
          <a:stretch>
            <a:fillRect/>
          </a:stretch>
        </p:blipFill>
        <p:spPr>
          <a:xfrm>
            <a:off x="-127000" y="3349625"/>
            <a:ext cx="11950700" cy="1089025"/>
          </a:xfrm>
          <a:prstGeom prst="rect">
            <a:avLst/>
          </a:prstGeom>
        </p:spPr>
      </p:pic>
      <p:sp>
        <p:nvSpPr>
          <p:cNvPr id="5" name="Rectangle 4"/>
          <p:cNvSpPr/>
          <p:nvPr/>
        </p:nvSpPr>
        <p:spPr>
          <a:xfrm>
            <a:off x="127000" y="4438650"/>
            <a:ext cx="11899900" cy="2120900"/>
          </a:xfrm>
          <a:prstGeom prst="rect">
            <a:avLst/>
          </a:prstGeom>
        </p:spPr>
        <p:txBody>
          <a:bodyPr wrap="square" anchor="t"/>
          <a:lstStyle/>
          <a:p>
            <a:pPr marL="0" lvl="0" indent="0" algn="l">
              <a:lnSpc>
                <a:spcPct val="100000"/>
              </a:lnSpc>
              <a:buNone/>
            </a:pPr>
            <a:r>
              <a:rPr sz="4400" b="0" i="0" u="none" strike="noStrike" baseline="0">
                <a:solidFill>
                  <a:srgbClr val="000000"/>
                </a:solidFill>
                <a:latin typeface="Calibri"/>
              </a:rPr>
              <a:t>This,  Our  record,  speaks  about  you  in  truth.  Indeed,  We  were  having  transcribed whatever  you  used  to  do."</a:t>
            </a:r>
          </a:p>
        </p:txBody>
      </p:sp>
      <p:sp>
        <p:nvSpPr>
          <p:cNvPr id="6" name="Rectangle 5"/>
          <p:cNvSpPr/>
          <p:nvPr/>
        </p:nvSpPr>
        <p:spPr>
          <a:xfrm>
            <a:off x="5127625" y="6162675"/>
            <a:ext cx="2530475" cy="368300"/>
          </a:xfrm>
          <a:prstGeom prst="rect">
            <a:avLst/>
          </a:prstGeom>
        </p:spPr>
        <p:txBody>
          <a:bodyPr wrap="none" anchor="t"/>
          <a:lstStyle/>
          <a:p>
            <a:pPr marL="0" lvl="0" indent="0" algn="l">
              <a:lnSpc>
                <a:spcPct val="100000"/>
              </a:lnSpc>
              <a:buNone/>
            </a:pPr>
            <a:r>
              <a:rPr sz="1800" b="0" i="0" u="sng" strike="noStrike" baseline="0">
                <a:solidFill>
                  <a:srgbClr val="0000FF"/>
                </a:solidFill>
                <a:latin typeface="Arial"/>
                <a:hlinkClick r:id="rId6"/>
              </a:rPr>
              <a:t>al-Jathiyah 045:028-29</a:t>
            </a:r>
          </a:p>
        </p:txBody>
      </p:sp>
      <p:pic>
        <p:nvPicPr>
          <p:cNvPr id="7" name="Picture 6">
            <a:hlinkClick r:id="" action="ppaction://media"/>
          </p:cNvPr>
          <p:cNvPicPr/>
          <p:nvPr>
            <a:audioFile r:link="rId2"/>
            <p:extLst>
              <p:ext uri="{DAA4B4D4-6D71-4841-9C94-3DE7FCFB9230}">
                <p14:media xmlns:p14="http://schemas.microsoft.com/office/powerpoint/2010/main" r:embed="rId1"/>
              </p:ext>
            </p:extLst>
          </p:nvPr>
        </p:nvPicPr>
        <p:blipFill>
          <a:blip r:embed="rId7"/>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7"/>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838200" y="1825625"/>
            <a:ext cx="10515600" cy="4349750"/>
          </a:xfrm>
          <a:prstGeom prst="rect">
            <a:avLst/>
          </a:prstGeom>
          <a:noFill/>
          <a:ln>
            <a:noFill/>
          </a:ln>
        </p:spPr>
        <p:txBody>
          <a:bodyPr wrap="square" anchor="t"/>
          <a:lstStyle/>
          <a:p>
            <a:pPr indent="0">
              <a:buNone/>
            </a:pPr>
            <a:r>
              <a:rPr dirty="0">
                <a:latin typeface="Calibri"/>
              </a:rPr>
              <a:t>Imagine the stand in front of Allah to ask about each sin</a:t>
            </a:r>
          </a:p>
          <a:p>
            <a:pPr marL="1200150" indent="-457200"/>
            <a:r>
              <a:rPr dirty="0">
                <a:latin typeface="Calibri"/>
              </a:rPr>
              <a:t>Remind you with his bounties</a:t>
            </a:r>
          </a:p>
          <a:p>
            <a:pPr marL="1200150" indent="-457200"/>
            <a:r>
              <a:rPr dirty="0">
                <a:latin typeface="Calibri"/>
              </a:rPr>
              <a:t>What did you do with them?</a:t>
            </a:r>
          </a:p>
          <a:p>
            <a:pPr marL="1200150" indent="-457200"/>
            <a:r>
              <a:rPr dirty="0">
                <a:latin typeface="Calibri"/>
              </a:rPr>
              <a:t>Open the book and read the sins you have done with those bounties</a:t>
            </a:r>
          </a:p>
          <a:p>
            <a:pPr marL="1200150" indent="-457200"/>
            <a:r>
              <a:rPr dirty="0">
                <a:latin typeface="Calibri"/>
              </a:rPr>
              <a:t>Eyes and sight</a:t>
            </a:r>
          </a:p>
          <a:p>
            <a:pPr marL="742950" lvl="0" indent="5429250">
              <a:buFont typeface="+mj-lt"/>
              <a:buAutoNum type="arabicPeriod"/>
            </a:pPr>
            <a:endParaRPr dirty="0">
              <a:latin typeface="Calibri"/>
            </a:endParaRPr>
          </a:p>
        </p:txBody>
      </p:sp>
      <p:pic>
        <p:nvPicPr>
          <p:cNvPr id="3" name="Picture 2"/>
          <p:cNvPicPr/>
          <p:nvPr/>
        </p:nvPicPr>
        <p:blipFill>
          <a:blip r:embed="rId4"/>
          <a:srcRect/>
          <a:stretch>
            <a:fillRect/>
          </a:stretch>
        </p:blipFill>
        <p:spPr>
          <a:xfrm>
            <a:off x="3114675" y="187325"/>
            <a:ext cx="5759450" cy="10318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671"/>
    </mc:Choice>
    <mc:Fallback xmlns="">
      <p:transition spd="slow" advTm="17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100" y="1857375"/>
            <a:ext cx="10648950" cy="4152900"/>
          </a:xfrm>
          <a:prstGeom prst="rect">
            <a:avLst/>
          </a:prstGeom>
        </p:spPr>
        <p:txBody>
          <a:bodyPr wrap="square" anchor="t"/>
          <a:lstStyle/>
          <a:p>
            <a:pPr marL="0" lvl="0" indent="0" algn="l">
              <a:lnSpc>
                <a:spcPct val="100000"/>
              </a:lnSpc>
              <a:buNone/>
            </a:pPr>
            <a:r>
              <a:rPr sz="6600" b="0" i="0" u="none" strike="noStrike" baseline="0">
                <a:solidFill>
                  <a:srgbClr val="000000"/>
                </a:solidFill>
                <a:latin typeface="Calibri"/>
              </a:rPr>
              <a:t>That Day shall ye be brought to Judgment: not an act of yours that ye hide will be hidden.</a:t>
            </a:r>
          </a:p>
        </p:txBody>
      </p:sp>
      <p:pic>
        <p:nvPicPr>
          <p:cNvPr id="3" name="Picture 2"/>
          <p:cNvPicPr/>
          <p:nvPr/>
        </p:nvPicPr>
        <p:blipFill>
          <a:blip r:embed="rId2"/>
          <a:srcRect/>
          <a:stretch>
            <a:fillRect/>
          </a:stretch>
        </p:blipFill>
        <p:spPr>
          <a:xfrm>
            <a:off x="2606675" y="387350"/>
            <a:ext cx="6972300" cy="1041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2736850" y="374650"/>
            <a:ext cx="6816725" cy="1035050"/>
          </a:xfrm>
          <a:prstGeom prst="rect">
            <a:avLst/>
          </a:prstGeom>
        </p:spPr>
      </p:pic>
      <p:sp>
        <p:nvSpPr>
          <p:cNvPr id="3" name="TextBox 2"/>
          <p:cNvSpPr txBox="1"/>
          <p:nvPr/>
        </p:nvSpPr>
        <p:spPr>
          <a:xfrm>
            <a:off x="270456" y="2193925"/>
            <a:ext cx="11307651" cy="1384300"/>
          </a:xfrm>
          <a:prstGeom prst="rect">
            <a:avLst/>
          </a:prstGeom>
          <a:noFill/>
          <a:ln>
            <a:noFill/>
          </a:ln>
        </p:spPr>
        <p:txBody>
          <a:bodyPr wrap="square" anchor="t"/>
          <a:lstStyle/>
          <a:p>
            <a:pPr marL="1600200" lvl="0" indent="-571500" algn="l">
              <a:lnSpc>
                <a:spcPct val="100000"/>
              </a:lnSpc>
              <a:buFont typeface="Arial" panose="020B0604020202020204" pitchFamily="34" charset="0"/>
              <a:buChar char="•"/>
            </a:pPr>
            <a:r>
              <a:rPr sz="5400" b="0" i="0" u="none" strike="noStrike" baseline="0" dirty="0">
                <a:solidFill>
                  <a:srgbClr val="000000"/>
                </a:solidFill>
                <a:latin typeface="Calibri"/>
              </a:rPr>
              <a:t>Coming out of graves and carry your sins</a:t>
            </a:r>
          </a:p>
          <a:p>
            <a:pPr marL="1600200" lvl="0" indent="-571500" algn="l">
              <a:lnSpc>
                <a:spcPct val="100000"/>
              </a:lnSpc>
              <a:buFont typeface="Arial" panose="020B0604020202020204" pitchFamily="34" charset="0"/>
              <a:buChar char="•"/>
            </a:pPr>
            <a:r>
              <a:rPr sz="5400" b="0" i="0" u="none" strike="noStrike" baseline="0" dirty="0">
                <a:solidFill>
                  <a:srgbClr val="000000"/>
                </a:solidFill>
                <a:latin typeface="Calibri"/>
              </a:rPr>
              <a:t>Driver and witness</a:t>
            </a:r>
          </a:p>
          <a:p>
            <a:pPr marL="1600200" lvl="0" indent="-571500" algn="l">
              <a:lnSpc>
                <a:spcPct val="100000"/>
              </a:lnSpc>
              <a:buFont typeface="Arial" panose="020B0604020202020204" pitchFamily="34" charset="0"/>
              <a:buChar char="•"/>
            </a:pPr>
            <a:r>
              <a:rPr sz="5400" b="0" i="0" u="none" strike="noStrike" baseline="0" dirty="0">
                <a:solidFill>
                  <a:srgbClr val="000000"/>
                </a:solidFill>
                <a:latin typeface="Calibri"/>
              </a:rPr>
              <a:t>Carrying them for 50,000 years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668"/>
    </mc:Choice>
    <mc:Fallback xmlns="">
      <p:transition spd="slow" advTm="18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85775" y="454025"/>
            <a:ext cx="10515600" cy="5708650"/>
          </a:xfrm>
          <a:prstGeom prst="rect">
            <a:avLst/>
          </a:prstGeom>
          <a:noFill/>
          <a:ln>
            <a:noFill/>
          </a:ln>
        </p:spPr>
        <p:txBody>
          <a:bodyPr wrap="square" anchor="t"/>
          <a:lstStyle/>
          <a:p>
            <a:pPr lvl="0"/>
            <a:r>
              <a:rPr>
                <a:latin typeface="Calibri"/>
              </a:rPr>
              <a:t>قَدْ خَسِرَ الَّذِينَ كَذَّبُوا بِلِقَاءِ اللَّهِ ۖ حَتَّىٰ إِذَا جَاءَتْهُمُ السَّاعَةُ بَغْتَةً قَالُوا يَا حَسْرَتَنَا عَلَىٰ مَا فَرَّطْنَا فِيهَا </a:t>
            </a:r>
            <a:r>
              <a:rPr>
                <a:solidFill>
                  <a:srgbClr val="FF0000"/>
                </a:solidFill>
                <a:latin typeface="Calibri"/>
              </a:rPr>
              <a:t>وَهُمْ يَحْمِلُونَ أَوْزَارَهُمْ عَلَىٰ ظُهُورِهِمْ </a:t>
            </a:r>
            <a:r>
              <a:rPr>
                <a:latin typeface="Calibri"/>
              </a:rPr>
              <a:t>ۚ أَلَا سَاءَ مَا يَزِرُونَ</a:t>
            </a:r>
          </a:p>
          <a:p>
            <a:pPr lvl="0"/>
            <a:endParaRPr>
              <a:latin typeface="Calibri"/>
            </a:endParaRPr>
          </a:p>
          <a:p>
            <a:pPr lvl="0" indent="0">
              <a:buNone/>
            </a:pPr>
            <a:r>
              <a:rPr sz="4000">
                <a:latin typeface="Calibri"/>
              </a:rPr>
              <a:t>Those  will  have  lost  who  deny  the  meeting  with Allah ,  until  when  the  Hour  [of resurrection]  comes  upon  them  unexpectedly,  they  will  say,  "Oh,  [how  great  is]  our regret  over  what  we  neglected  concerning  it,"  </a:t>
            </a:r>
            <a:r>
              <a:rPr sz="4000">
                <a:solidFill>
                  <a:srgbClr val="FF0000"/>
                </a:solidFill>
                <a:latin typeface="Calibri"/>
              </a:rPr>
              <a:t>while  they  bear  their  burdens  on  their backs.</a:t>
            </a:r>
            <a:r>
              <a:rPr sz="4000">
                <a:latin typeface="Calibri"/>
              </a:rPr>
              <a:t>  Unquestionably,  evil  is  that  which  they  bear.</a:t>
            </a:r>
          </a:p>
          <a:p>
            <a:pPr lvl="0"/>
            <a:endParaRPr sz="4000">
              <a:latin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587"/>
    </mc:Choice>
    <mc:Fallback xmlns="">
      <p:transition spd="slow" advTm="13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ctrTitle"/>
          </p:nvPr>
        </p:nvSpPr>
        <p:spPr>
          <a:xfrm>
            <a:off x="203200" y="307975"/>
            <a:ext cx="11836400" cy="1038225"/>
          </a:xfrm>
          <a:prstGeom prst="rect">
            <a:avLst/>
          </a:prstGeom>
          <a:noFill/>
          <a:ln>
            <a:noFill/>
          </a:ln>
        </p:spPr>
        <p:txBody>
          <a:bodyPr wrap="square" anchor="b"/>
          <a:lstStyle/>
          <a:p>
            <a:pPr marL="0" lvl="0" indent="0" algn="ctr">
              <a:lnSpc>
                <a:spcPct val="90000"/>
              </a:lnSpc>
              <a:buNone/>
            </a:pPr>
            <a:r>
              <a:rPr sz="9600" b="0" i="0" u="none" strike="noStrike" baseline="0">
                <a:solidFill>
                  <a:srgbClr val="000000"/>
                </a:solidFill>
                <a:latin typeface="Calibri Light"/>
              </a:rPr>
              <a:t>1.  Conscious of Sins</a:t>
            </a:r>
          </a:p>
        </p:txBody>
      </p:sp>
      <p:sp>
        <p:nvSpPr>
          <p:cNvPr id="3" name="Subtitle 2"/>
          <p:cNvSpPr txBox="1">
            <a:spLocks noGrp="1"/>
          </p:cNvSpPr>
          <p:nvPr>
            <p:ph type="subTitle" idx="1"/>
          </p:nvPr>
        </p:nvSpPr>
        <p:spPr>
          <a:xfrm>
            <a:off x="749300" y="1298575"/>
            <a:ext cx="10985500" cy="1654175"/>
          </a:xfrm>
          <a:prstGeom prst="rect">
            <a:avLst/>
          </a:prstGeom>
          <a:noFill/>
          <a:ln>
            <a:noFill/>
          </a:ln>
        </p:spPr>
        <p:txBody>
          <a:bodyPr wrap="square" anchor="t"/>
          <a:lstStyle/>
          <a:p>
            <a:pPr marL="0" lvl="0" indent="0" algn="ctr">
              <a:buNone/>
            </a:pPr>
            <a:r>
              <a:rPr sz="6600" b="1" i="0" u="sng" strike="noStrike">
                <a:solidFill>
                  <a:srgbClr val="FF0000"/>
                </a:solidFill>
                <a:latin typeface="Calibri Light"/>
              </a:rPr>
              <a:t>To be conscious of Sins and their dangerous </a:t>
            </a:r>
            <a:r>
              <a:rPr sz="6600">
                <a:latin typeface="Calibri Light"/>
              </a:rPr>
              <a:t>, to Purify from it, and to get back on track</a:t>
            </a:r>
          </a:p>
        </p:txBody>
      </p:sp>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4"/>
          <a:srcRect/>
          <a:stretch>
            <a:fillRect/>
          </a:stretch>
        </p:blipFill>
        <p:spPr>
          <a:xfrm>
            <a:off x="11430000" y="6096000"/>
            <a:ext cx="609600" cy="609600"/>
          </a:xfrm>
          <a:prstGeom prst="rect">
            <a:avLst/>
          </a:prstGeom>
        </p:spPr>
      </p:pic>
      <p:pic>
        <p:nvPicPr>
          <p:cNvPr id="5" name="Picture 4"/>
          <p:cNvPicPr/>
          <p:nvPr/>
        </p:nvPicPr>
        <p:blipFill>
          <a:blip r:embed="rId5"/>
          <a:srcRect/>
          <a:stretch>
            <a:fillRect/>
          </a:stretch>
        </p:blipFill>
        <p:spPr>
          <a:xfrm>
            <a:off x="1663700" y="4562475"/>
            <a:ext cx="8915400" cy="2143125"/>
          </a:xfrm>
          <a:prstGeom prst="rect">
            <a:avLst/>
          </a:prstGeom>
        </p:spPr>
      </p:pic>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2736850" y="374650"/>
            <a:ext cx="6816725" cy="1035050"/>
          </a:xfrm>
          <a:prstGeom prst="rect">
            <a:avLst/>
          </a:prstGeom>
        </p:spPr>
      </p:pic>
      <p:sp>
        <p:nvSpPr>
          <p:cNvPr id="3" name="TextBox 2"/>
          <p:cNvSpPr txBox="1"/>
          <p:nvPr/>
        </p:nvSpPr>
        <p:spPr>
          <a:xfrm>
            <a:off x="1422400" y="2193925"/>
            <a:ext cx="8442325" cy="1812925"/>
          </a:xfrm>
          <a:prstGeom prst="rect">
            <a:avLst/>
          </a:prstGeom>
          <a:noFill/>
          <a:ln>
            <a:noFill/>
          </a:ln>
        </p:spPr>
        <p:txBody>
          <a:bodyPr wrap="square" anchor="t"/>
          <a:lstStyle/>
          <a:p>
            <a:pPr marL="514350" lvl="0" indent="1028700" algn="l">
              <a:lnSpc>
                <a:spcPct val="100000"/>
              </a:lnSpc>
              <a:buNone/>
            </a:pPr>
            <a:r>
              <a:rPr sz="2800" b="0" i="0" u="none" strike="noStrike" baseline="0">
                <a:solidFill>
                  <a:srgbClr val="000000"/>
                </a:solidFill>
                <a:latin typeface="Calibri"/>
              </a:rPr>
              <a:t>Standing in front of the scale</a:t>
            </a:r>
          </a:p>
        </p:txBody>
      </p:sp>
      <p:pic>
        <p:nvPicPr>
          <p:cNvPr id="4" name="Picture 3"/>
          <p:cNvPicPr/>
          <p:nvPr/>
        </p:nvPicPr>
        <p:blipFill>
          <a:blip r:embed="rId5"/>
          <a:srcRect/>
          <a:stretch>
            <a:fillRect/>
          </a:stretch>
        </p:blipFill>
        <p:spPr>
          <a:xfrm>
            <a:off x="492125" y="3013075"/>
            <a:ext cx="11301412" cy="990600"/>
          </a:xfrm>
          <a:prstGeom prst="rect">
            <a:avLst/>
          </a:prstGeom>
        </p:spPr>
      </p:pic>
      <p:sp>
        <p:nvSpPr>
          <p:cNvPr id="5" name="Rectangle 4"/>
          <p:cNvSpPr/>
          <p:nvPr/>
        </p:nvSpPr>
        <p:spPr>
          <a:xfrm>
            <a:off x="492125" y="4327525"/>
            <a:ext cx="11301412" cy="2554287"/>
          </a:xfrm>
          <a:prstGeom prst="rect">
            <a:avLst/>
          </a:prstGeom>
        </p:spPr>
        <p:txBody>
          <a:bodyPr wrap="square" anchor="t"/>
          <a:lstStyle/>
          <a:p>
            <a:pPr marL="0" lvl="0" indent="0" algn="l">
              <a:lnSpc>
                <a:spcPct val="100000"/>
              </a:lnSpc>
              <a:buNone/>
            </a:pPr>
            <a:r>
              <a:rPr sz="4000" b="0" i="0" u="none" strike="noStrike" baseline="0">
                <a:solidFill>
                  <a:srgbClr val="000000"/>
                </a:solidFill>
                <a:latin typeface="Tahoma"/>
              </a:rPr>
              <a:t>“The A huge fat man will be brought on the Day of Resurrection, and he will not weigh before Allah even more than the wing of a gnat.” [Agreed upon] Muslim and Bukhari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0459"/>
    </mc:Choice>
    <mc:Fallback xmlns="">
      <p:transition spd="slow" advTm="54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2736850" y="374650"/>
            <a:ext cx="6816725" cy="1035050"/>
          </a:xfrm>
          <a:prstGeom prst="rect">
            <a:avLst/>
          </a:prstGeom>
        </p:spPr>
      </p:pic>
      <p:sp>
        <p:nvSpPr>
          <p:cNvPr id="5" name="Rectangle 4"/>
          <p:cNvSpPr/>
          <p:nvPr/>
        </p:nvSpPr>
        <p:spPr>
          <a:xfrm>
            <a:off x="0" y="1859340"/>
            <a:ext cx="12192000" cy="2862322"/>
          </a:xfrm>
          <a:prstGeom prst="rect">
            <a:avLst/>
          </a:prstGeom>
        </p:spPr>
        <p:txBody>
          <a:bodyPr wrap="square">
            <a:spAutoFit/>
          </a:bodyPr>
          <a:lstStyle/>
          <a:p>
            <a:pPr rtl="1" fontAlgn="base"/>
            <a:r>
              <a:rPr lang="ar-EG" b="0" i="1" dirty="0">
                <a:solidFill>
                  <a:srgbClr val="574D4D"/>
                </a:solidFill>
                <a:effectLst/>
                <a:latin typeface="Droid Serif"/>
              </a:rPr>
              <a:t>( الطهور شطر الإيمان </a:t>
            </a:r>
            <a:r>
              <a:rPr lang="ar-EG" sz="3200" b="0" i="1" dirty="0">
                <a:solidFill>
                  <a:srgbClr val="FF0000"/>
                </a:solidFill>
                <a:effectLst/>
                <a:latin typeface="Droid Serif"/>
              </a:rPr>
              <a:t>، والحمد لله تملأ الميزان</a:t>
            </a:r>
            <a:r>
              <a:rPr lang="ar-EG" b="0" i="1" dirty="0">
                <a:solidFill>
                  <a:srgbClr val="574D4D"/>
                </a:solidFill>
                <a:effectLst/>
                <a:latin typeface="Droid Serif"/>
              </a:rPr>
              <a:t> ، وسبحان الله والحمد لله تملآن – تملأ – ما بين السماوات والأرض ، والصلاة نور ، والصدقة برهان ، والصبر ضياء ، والقرآن حجة لك أو عليك ، كل الناس يغدو ، فبائع نفسه ، فمعتقها أو موبقها ) رواه مسلم</a:t>
            </a:r>
          </a:p>
          <a:p>
            <a:pPr algn="r" rtl="1" fontAlgn="base"/>
            <a:endParaRPr lang="en-US" b="0" i="1" dirty="0">
              <a:solidFill>
                <a:srgbClr val="574D4D"/>
              </a:solidFill>
              <a:effectLst/>
              <a:latin typeface="Droid Serif"/>
            </a:endParaRPr>
          </a:p>
          <a:p>
            <a:pPr fontAlgn="base"/>
            <a:endParaRPr lang="en-US" i="1" dirty="0">
              <a:solidFill>
                <a:srgbClr val="574D4D"/>
              </a:solidFill>
              <a:latin typeface="Droid Serif"/>
            </a:endParaRPr>
          </a:p>
          <a:p>
            <a:pPr fontAlgn="base"/>
            <a:r>
              <a:rPr lang="ar-EG" b="0" i="1" dirty="0">
                <a:solidFill>
                  <a:srgbClr val="574D4D"/>
                </a:solidFill>
                <a:effectLst/>
                <a:latin typeface="Droid Serif"/>
              </a:rPr>
              <a:t>“</a:t>
            </a:r>
            <a:r>
              <a:rPr lang="en-US" b="0" i="1" dirty="0">
                <a:solidFill>
                  <a:srgbClr val="574D4D"/>
                </a:solidFill>
                <a:effectLst/>
                <a:latin typeface="Droid Serif"/>
              </a:rPr>
              <a:t>Purity is half of faith </a:t>
            </a:r>
            <a:r>
              <a:rPr lang="en-US" sz="4000" b="0" i="1" dirty="0">
                <a:solidFill>
                  <a:srgbClr val="FF0000"/>
                </a:solidFill>
                <a:effectLst/>
                <a:latin typeface="Droid Serif"/>
              </a:rPr>
              <a:t>and the praise of Allah fills the scale</a:t>
            </a:r>
            <a:r>
              <a:rPr lang="en-US" b="0" i="1" dirty="0">
                <a:solidFill>
                  <a:srgbClr val="574D4D"/>
                </a:solidFill>
                <a:effectLst/>
                <a:latin typeface="Droid Serif"/>
              </a:rPr>
              <a:t>; glorification and praise fill up what is between the heavens and the earth. Prayer is a light, charity is proof (of sincere faith), and patience is illumination. The Quran is a proof for you or against you; all people go out early in the morning and sell themselves, either setting themselves free or destroying themselves.”  Muslim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975"/>
    </mc:Choice>
    <mc:Fallback xmlns="">
      <p:transition spd="slow" advTm="5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123" y="302359"/>
            <a:ext cx="11333409" cy="6555641"/>
          </a:xfrm>
          <a:prstGeom prst="rect">
            <a:avLst/>
          </a:prstGeom>
        </p:spPr>
        <p:txBody>
          <a:bodyPr wrap="square">
            <a:spAutoFit/>
          </a:bodyPr>
          <a:lstStyle/>
          <a:p>
            <a:r>
              <a:rPr lang="en-US" sz="2800" b="1" i="0" u="none" strike="noStrike" dirty="0">
                <a:solidFill>
                  <a:srgbClr val="5D8080"/>
                </a:solidFill>
                <a:effectLst/>
                <a:latin typeface="Akzidenz Roman"/>
              </a:rPr>
              <a:t>Abu </a:t>
            </a:r>
            <a:r>
              <a:rPr lang="en-US" sz="2800" b="1" i="0" u="none" strike="noStrike" dirty="0" err="1">
                <a:solidFill>
                  <a:srgbClr val="5D8080"/>
                </a:solidFill>
                <a:effectLst/>
                <a:latin typeface="Akzidenz Roman"/>
              </a:rPr>
              <a:t>Hurairah</a:t>
            </a:r>
            <a:r>
              <a:rPr lang="en-US" sz="2800" b="1" i="0" u="none" strike="noStrike" dirty="0">
                <a:solidFill>
                  <a:srgbClr val="5D8080"/>
                </a:solidFill>
                <a:effectLst/>
                <a:latin typeface="Akzidenz Roman"/>
              </a:rPr>
              <a:t> (May Allah be pleased with him) reported:</a:t>
            </a:r>
          </a:p>
          <a:p>
            <a:r>
              <a:rPr lang="en-US" sz="2800" b="0" i="0" u="none" strike="noStrike" dirty="0">
                <a:solidFill>
                  <a:srgbClr val="08081A"/>
                </a:solidFill>
                <a:effectLst/>
                <a:latin typeface="Akzidenz Roman"/>
              </a:rPr>
              <a:t>The Messenger of Allah (</a:t>
            </a:r>
            <a:r>
              <a:rPr lang="ar-EG" sz="2800" b="0" i="0" u="none" strike="noStrike" dirty="0">
                <a:solidFill>
                  <a:srgbClr val="08081A"/>
                </a:solidFill>
                <a:effectLst/>
                <a:latin typeface="Akzidenz Roman"/>
              </a:rPr>
              <a:t>ﷺ) </a:t>
            </a:r>
            <a:r>
              <a:rPr lang="en-US" sz="2800" b="0" i="0" u="none" strike="noStrike" dirty="0">
                <a:solidFill>
                  <a:srgbClr val="08081A"/>
                </a:solidFill>
                <a:effectLst/>
                <a:latin typeface="Akzidenz Roman"/>
              </a:rPr>
              <a:t>said, "There are two statements that are light for the tongue to remember, heavy in the Scales and are dear to the Merciful: '</a:t>
            </a:r>
            <a:r>
              <a:rPr lang="en-US" sz="2800" b="0" i="0" u="none" strike="noStrike" dirty="0" err="1">
                <a:solidFill>
                  <a:srgbClr val="08081A"/>
                </a:solidFill>
                <a:effectLst/>
                <a:latin typeface="Akzidenz Roman"/>
              </a:rPr>
              <a:t>Subhan-Allahi</a:t>
            </a:r>
            <a:r>
              <a:rPr lang="en-US" sz="2800" b="0" i="0" u="none" strike="noStrike" dirty="0">
                <a:solidFill>
                  <a:srgbClr val="08081A"/>
                </a:solidFill>
                <a:effectLst/>
                <a:latin typeface="Akzidenz Roman"/>
              </a:rPr>
              <a:t> </a:t>
            </a:r>
            <a:r>
              <a:rPr lang="en-US" sz="2800" b="0" i="0" u="none" strike="noStrike" dirty="0" err="1">
                <a:solidFill>
                  <a:srgbClr val="08081A"/>
                </a:solidFill>
                <a:effectLst/>
                <a:latin typeface="Akzidenz Roman"/>
              </a:rPr>
              <a:t>wa</a:t>
            </a:r>
            <a:r>
              <a:rPr lang="en-US" sz="2800" b="0" i="0" u="none" strike="noStrike" dirty="0">
                <a:solidFill>
                  <a:srgbClr val="08081A"/>
                </a:solidFill>
                <a:effectLst/>
                <a:latin typeface="Akzidenz Roman"/>
              </a:rPr>
              <a:t> </a:t>
            </a:r>
            <a:r>
              <a:rPr lang="en-US" sz="2800" b="0" i="0" u="none" strike="noStrike" dirty="0" err="1">
                <a:solidFill>
                  <a:srgbClr val="08081A"/>
                </a:solidFill>
                <a:effectLst/>
                <a:latin typeface="Akzidenz Roman"/>
              </a:rPr>
              <a:t>bihamdihi</a:t>
            </a:r>
            <a:r>
              <a:rPr lang="en-US" sz="2800" b="0" i="0" u="none" strike="noStrike" dirty="0">
                <a:solidFill>
                  <a:srgbClr val="08081A"/>
                </a:solidFill>
                <a:effectLst/>
                <a:latin typeface="Akzidenz Roman"/>
              </a:rPr>
              <a:t>, </a:t>
            </a:r>
            <a:r>
              <a:rPr lang="en-US" sz="2800" b="0" i="0" u="none" strike="noStrike" dirty="0" err="1">
                <a:solidFill>
                  <a:srgbClr val="08081A"/>
                </a:solidFill>
                <a:effectLst/>
                <a:latin typeface="Akzidenz Roman"/>
              </a:rPr>
              <a:t>Subhan-Allahil-Azim</a:t>
            </a:r>
            <a:r>
              <a:rPr lang="en-US" sz="2800" b="0" i="0" u="none" strike="noStrike" dirty="0">
                <a:solidFill>
                  <a:srgbClr val="08081A"/>
                </a:solidFill>
                <a:effectLst/>
                <a:latin typeface="Akzidenz Roman"/>
              </a:rPr>
              <a:t> </a:t>
            </a:r>
            <a:r>
              <a:rPr lang="en-US" sz="2800" b="1" i="0" u="none" strike="noStrike" dirty="0">
                <a:solidFill>
                  <a:srgbClr val="08081A"/>
                </a:solidFill>
                <a:effectLst/>
                <a:latin typeface="Akzidenz Roman"/>
              </a:rPr>
              <a:t>[Glory be to Allah and His is the praise, (and) Allah, the Greatest is free from imperfection]'</a:t>
            </a:r>
            <a:r>
              <a:rPr lang="en-US" sz="2800" b="0" i="0" u="none" strike="noStrike" dirty="0">
                <a:solidFill>
                  <a:srgbClr val="08081A"/>
                </a:solidFill>
                <a:effectLst/>
                <a:latin typeface="Akzidenz Roman"/>
              </a:rPr>
              <a:t>."</a:t>
            </a:r>
            <a:br>
              <a:rPr lang="en-US" sz="2800" b="0" i="0" u="none" strike="noStrike" dirty="0">
                <a:solidFill>
                  <a:srgbClr val="08081A"/>
                </a:solidFill>
                <a:effectLst/>
                <a:latin typeface="Akzidenz Roman"/>
              </a:rPr>
            </a:br>
            <a:br>
              <a:rPr lang="en-US" sz="2800" b="0" i="0" u="none" strike="noStrike" dirty="0">
                <a:solidFill>
                  <a:srgbClr val="08081A"/>
                </a:solidFill>
                <a:effectLst/>
                <a:latin typeface="Akzidenz Roman"/>
              </a:rPr>
            </a:br>
            <a:r>
              <a:rPr lang="en-US" sz="2800" b="1" i="0" u="none" strike="noStrike" dirty="0">
                <a:solidFill>
                  <a:srgbClr val="08081A"/>
                </a:solidFill>
                <a:effectLst/>
                <a:latin typeface="Akzidenz Roman"/>
              </a:rPr>
              <a:t>[Al-</a:t>
            </a:r>
            <a:r>
              <a:rPr lang="en-US" sz="2800" b="1" i="0" u="none" strike="noStrike" dirty="0" err="1">
                <a:solidFill>
                  <a:srgbClr val="08081A"/>
                </a:solidFill>
                <a:effectLst/>
                <a:latin typeface="Akzidenz Roman"/>
              </a:rPr>
              <a:t>Bukhari</a:t>
            </a:r>
            <a:r>
              <a:rPr lang="en-US" sz="2800" b="1" i="0" u="none" strike="noStrike" dirty="0">
                <a:solidFill>
                  <a:srgbClr val="08081A"/>
                </a:solidFill>
                <a:effectLst/>
                <a:latin typeface="Akzidenz Roman"/>
              </a:rPr>
              <a:t> and Muslim]</a:t>
            </a:r>
            <a:r>
              <a:rPr lang="en-US" sz="2800" b="0" i="0" u="none" strike="noStrike" dirty="0">
                <a:solidFill>
                  <a:srgbClr val="08081A"/>
                </a:solidFill>
                <a:effectLst/>
                <a:latin typeface="Akzidenz Roman"/>
              </a:rPr>
              <a:t>.</a:t>
            </a:r>
            <a:br>
              <a:rPr lang="en-US" sz="2800" b="0" i="0" u="none" strike="noStrike" dirty="0">
                <a:solidFill>
                  <a:srgbClr val="08081A"/>
                </a:solidFill>
                <a:effectLst/>
                <a:latin typeface="Akzidenz Roman"/>
              </a:rPr>
            </a:br>
            <a:br>
              <a:rPr lang="en-US" sz="2800" b="0" i="0" u="none" strike="noStrike" dirty="0">
                <a:solidFill>
                  <a:srgbClr val="08081A"/>
                </a:solidFill>
                <a:effectLst/>
                <a:latin typeface="Akzidenz Roman"/>
              </a:rPr>
            </a:br>
            <a:endParaRPr lang="en-US" sz="2800" b="0" i="0" u="none" strike="noStrike" dirty="0">
              <a:solidFill>
                <a:srgbClr val="08081A"/>
              </a:solidFill>
              <a:effectLst/>
              <a:latin typeface="Akzidenz Roman"/>
            </a:endParaRPr>
          </a:p>
          <a:p>
            <a:pPr algn="just" rtl="1"/>
            <a:r>
              <a:rPr lang="ar-EG" sz="2800" b="0" i="0" dirty="0">
                <a:solidFill>
                  <a:srgbClr val="808080"/>
                </a:solidFill>
                <a:effectLst/>
                <a:latin typeface="KFGQPC Uthman Taha Naskh"/>
              </a:rPr>
              <a:t>وعن أبي هريرة رضي الله عنه قال‏:‏ قال رسول الله صلى الله عليه وسلم‏:‏ ‏</a:t>
            </a:r>
            <a:r>
              <a:rPr lang="ar-EG" sz="2800" b="0" i="0" dirty="0">
                <a:solidFill>
                  <a:srgbClr val="000000"/>
                </a:solidFill>
                <a:effectLst/>
                <a:latin typeface="KFGQPC Uthman Taha Naskh"/>
              </a:rPr>
              <a:t> "‏كلمتان خفيفتان على اللسان، ثقيلتان في الميزان، حبيبتان إلى الرحمن‏:‏ سبحان الله وبحمده، سبحان الله العظيم‏"</a:t>
            </a:r>
            <a:r>
              <a:rPr lang="ar-EG" sz="2800" b="0" i="0" dirty="0">
                <a:solidFill>
                  <a:srgbClr val="808080"/>
                </a:solidFill>
                <a:effectLst/>
                <a:latin typeface="KFGQPC Uthman Taha Naskh"/>
              </a:rPr>
              <a:t>‏ ‏(‏‏(‏متفق عليه‏)‏‏)‏‏.‏</a:t>
            </a:r>
            <a:endParaRPr lang="ar-EG" sz="2800" b="0" i="0" dirty="0">
              <a:solidFill>
                <a:srgbClr val="000000"/>
              </a:solidFill>
              <a:effectLst/>
              <a:latin typeface="KFGQPC Uthman Taha Naskh"/>
            </a:endParaRPr>
          </a:p>
          <a:p>
            <a:br>
              <a:rPr lang="ar-EG" sz="2800" dirty="0"/>
            </a:b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6834243"/>
      </p:ext>
    </p:extLst>
  </p:cSld>
  <p:clrMapOvr>
    <a:masterClrMapping/>
  </p:clrMapOvr>
  <mc:AlternateContent xmlns:mc="http://schemas.openxmlformats.org/markup-compatibility/2006" xmlns:p14="http://schemas.microsoft.com/office/powerpoint/2010/main">
    <mc:Choice Requires="p14">
      <p:transition spd="slow" p14:dur="2000" advTm="136234"/>
    </mc:Choice>
    <mc:Fallback xmlns="">
      <p:transition spd="slow" advTm="13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if you ignored the self-evaluation</a:t>
            </a:r>
          </a:p>
        </p:txBody>
      </p:sp>
      <p:sp>
        <p:nvSpPr>
          <p:cNvPr id="3" name="Text Placeholder 2"/>
          <p:cNvSpPr>
            <a:spLocks noGrp="1"/>
          </p:cNvSpPr>
          <p:nvPr>
            <p:ph type="body" idx="1"/>
          </p:nvPr>
        </p:nvSpPr>
        <p:spPr/>
        <p:txBody>
          <a:bodyPr/>
          <a:lstStyle/>
          <a:p>
            <a:pPr marL="742950" indent="-514350">
              <a:lnSpc>
                <a:spcPct val="150000"/>
              </a:lnSpc>
              <a:buFont typeface="+mj-lt"/>
              <a:buAutoNum type="arabicPeriod"/>
            </a:pPr>
            <a:r>
              <a:rPr lang="en-US" dirty="0"/>
              <a:t>Sins will keep accumulating until they become heavy</a:t>
            </a:r>
          </a:p>
          <a:p>
            <a:pPr marL="1200150" lvl="1" indent="-514350">
              <a:lnSpc>
                <a:spcPct val="150000"/>
              </a:lnSpc>
              <a:buFont typeface="+mj-lt"/>
              <a:buAutoNum type="arabicPeriod"/>
            </a:pPr>
            <a:r>
              <a:rPr lang="en-US" dirty="0"/>
              <a:t>Example of Credit cards</a:t>
            </a:r>
          </a:p>
          <a:p>
            <a:pPr marL="1200150" lvl="1" indent="-514350">
              <a:lnSpc>
                <a:spcPct val="150000"/>
              </a:lnSpc>
              <a:buFont typeface="+mj-lt"/>
              <a:buAutoNum type="arabicPeriod"/>
            </a:pPr>
            <a:r>
              <a:rPr lang="en-US" dirty="0"/>
              <a:t>Smoking</a:t>
            </a:r>
          </a:p>
          <a:p>
            <a:pPr marL="742950" indent="-514350">
              <a:lnSpc>
                <a:spcPct val="150000"/>
              </a:lnSpc>
              <a:buFont typeface="+mj-lt"/>
              <a:buAutoNum type="arabicPeriod"/>
            </a:pPr>
            <a:r>
              <a:rPr lang="en-US" dirty="0"/>
              <a:t>You will forget them </a:t>
            </a:r>
            <a:r>
              <a:rPr lang="en-US" sz="2000" dirty="0"/>
              <a:t>[Allah enumerated them, and you forgot]</a:t>
            </a:r>
            <a:r>
              <a:rPr lang="en-US" dirty="0"/>
              <a:t>:</a:t>
            </a:r>
          </a:p>
          <a:p>
            <a:pPr marL="1200150" lvl="1" indent="-514350">
              <a:lnSpc>
                <a:spcPct val="150000"/>
              </a:lnSpc>
              <a:buFont typeface="+mj-lt"/>
              <a:buAutoNum type="arabicPeriod"/>
            </a:pPr>
            <a:r>
              <a:rPr lang="en-US" dirty="0"/>
              <a:t>Miss deleting them by repentance</a:t>
            </a:r>
          </a:p>
          <a:p>
            <a:pPr marL="1200150" lvl="1" indent="-514350">
              <a:lnSpc>
                <a:spcPct val="150000"/>
              </a:lnSpc>
              <a:buFont typeface="+mj-lt"/>
              <a:buAutoNum type="arabicPeriod"/>
            </a:pPr>
            <a:r>
              <a:rPr lang="en-US" dirty="0"/>
              <a:t>Be surprised in the day of judgment with sins you forgot</a:t>
            </a:r>
          </a:p>
          <a:p>
            <a:pPr marL="1200150" lvl="1" indent="-514350">
              <a:lnSpc>
                <a:spcPct val="150000"/>
              </a:lnSpc>
              <a:buFont typeface="+mj-lt"/>
              <a:buAutoNum type="arabicPeriod"/>
            </a:pPr>
            <a:r>
              <a:rPr lang="en-US" dirty="0"/>
              <a:t>Carry them for 50,000 years and will be asked for each sin</a:t>
            </a:r>
          </a:p>
          <a:p>
            <a:pPr marL="1200150" lvl="1" indent="-514350">
              <a:lnSpc>
                <a:spcPct val="150000"/>
              </a:lnSpc>
              <a:buFont typeface="+mj-lt"/>
              <a:buAutoNum type="arabicPeriod"/>
            </a:pPr>
            <a:endParaRPr lang="en-US" dirty="0"/>
          </a:p>
          <a:p>
            <a:pPr marL="742950" indent="-514350">
              <a:lnSpc>
                <a:spcPct val="150000"/>
              </a:lnSpc>
              <a:buFont typeface="+mj-lt"/>
              <a:buAutoNum type="arabicPeriod"/>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482658"/>
      </p:ext>
    </p:extLst>
  </p:cSld>
  <p:clrMapOvr>
    <a:masterClrMapping/>
  </p:clrMapOvr>
  <mc:AlternateContent xmlns:mc="http://schemas.openxmlformats.org/markup-compatibility/2006" xmlns:p14="http://schemas.microsoft.com/office/powerpoint/2010/main">
    <mc:Choice Requires="p14">
      <p:transition spd="slow" p14:dur="2000" advTm="435090"/>
    </mc:Choice>
    <mc:Fallback xmlns="">
      <p:transition spd="slow" advTm="43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Light"/>
              </a:rPr>
              <a:t>First confrontation with your Self</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lvl="0" indent="0">
              <a:buNone/>
            </a:pPr>
            <a:r>
              <a:rPr lang="en-US" dirty="0"/>
              <a:t>You are dealing with tough enemies</a:t>
            </a:r>
          </a:p>
          <a:p>
            <a:pPr lvl="0" indent="0">
              <a:buNone/>
            </a:pPr>
            <a:endParaRPr lang="en-US" dirty="0"/>
          </a:p>
          <a:p>
            <a:r>
              <a:rPr lang="en-US" dirty="0"/>
              <a:t>Satan</a:t>
            </a:r>
          </a:p>
          <a:p>
            <a:r>
              <a:rPr lang="en-US" dirty="0"/>
              <a:t>Your Ego [</a:t>
            </a:r>
            <a:r>
              <a:rPr lang="en-US" dirty="0" err="1"/>
              <a:t>Nafs</a:t>
            </a:r>
            <a:r>
              <a:rPr lang="en-US" dirty="0"/>
              <a:t>]</a:t>
            </a:r>
          </a:p>
          <a:p>
            <a:endParaRPr lang="en-US" dirty="0"/>
          </a:p>
          <a:p>
            <a:pPr indent="0">
              <a:buNone/>
            </a:pPr>
            <a:r>
              <a:rPr lang="en-US" dirty="0"/>
              <a:t>They will do their best to avoid the </a:t>
            </a:r>
            <a:r>
              <a:rPr lang="en-US" dirty="0" err="1"/>
              <a:t>Mohasabah</a:t>
            </a:r>
            <a:r>
              <a:rPr lang="en-US" dirty="0"/>
              <a:t> and bring their weapons to block you</a:t>
            </a:r>
          </a:p>
          <a:p>
            <a:pPr marL="742950" indent="-514350">
              <a:buAutoNum type="arabicPeriod"/>
            </a:pPr>
            <a:r>
              <a:rPr lang="en-US" dirty="0" err="1"/>
              <a:t>Bedaa</a:t>
            </a:r>
            <a:endParaRPr lang="en-US" dirty="0"/>
          </a:p>
          <a:p>
            <a:pPr marL="742950" indent="-514350">
              <a:buAutoNum type="arabicPeriod"/>
            </a:pPr>
            <a:r>
              <a:rPr lang="en-US" dirty="0"/>
              <a:t>Wife</a:t>
            </a:r>
          </a:p>
          <a:p>
            <a:pPr marL="742950" indent="-514350">
              <a:buAutoNum type="arabicPeriod"/>
            </a:pPr>
            <a:r>
              <a:rPr lang="en-US" dirty="0"/>
              <a:t>…</a:t>
            </a:r>
          </a:p>
          <a:p>
            <a:pPr lvl="1"/>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672"/>
    </mc:Choice>
    <mc:Fallback xmlns="">
      <p:transition spd="slow" advTm="40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sz="11500" dirty="0">
                <a:latin typeface="Calibri Light"/>
              </a:rPr>
              <a:t>Self critical</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marL="742950" lvl="0" indent="-514350">
              <a:buFont typeface="+mj-lt"/>
              <a:buAutoNum type="arabicPeriod"/>
            </a:pPr>
            <a:r>
              <a:rPr sz="6000" dirty="0">
                <a:latin typeface="Calibri Light"/>
              </a:rPr>
              <a:t>Admit your mistakes</a:t>
            </a:r>
          </a:p>
          <a:p>
            <a:pPr marL="742950" lvl="0" indent="-514350">
              <a:buFont typeface="+mj-lt"/>
              <a:buAutoNum type="arabicPeriod"/>
            </a:pPr>
            <a:r>
              <a:rPr sz="6000" dirty="0">
                <a:latin typeface="Calibri Light"/>
              </a:rPr>
              <a:t>Learn from them</a:t>
            </a:r>
          </a:p>
          <a:p>
            <a:pPr marL="742950" lvl="0" indent="-514350">
              <a:buFont typeface="+mj-lt"/>
              <a:buAutoNum type="arabicPeriod"/>
            </a:pPr>
            <a:r>
              <a:rPr sz="6000" dirty="0">
                <a:latin typeface="Calibri Light"/>
              </a:rPr>
              <a:t>And improve</a:t>
            </a:r>
          </a:p>
          <a:p>
            <a:pPr marL="742950" lvl="0" indent="-514350">
              <a:buFont typeface="+mj-lt"/>
              <a:buAutoNum type="arabicPeriod"/>
            </a:pPr>
            <a:r>
              <a:rPr sz="6000" dirty="0">
                <a:latin typeface="Calibri Light"/>
              </a:rPr>
              <a:t>Skills at work and interviews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273"/>
    </mc:Choice>
    <mc:Fallback xmlns="">
      <p:transition spd="slow" advTm="13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0" y="-6163"/>
            <a:ext cx="10515600" cy="1323975"/>
          </a:xfrm>
          <a:prstGeom prst="rect">
            <a:avLst/>
          </a:prstGeom>
          <a:noFill/>
          <a:ln>
            <a:noFill/>
          </a:ln>
        </p:spPr>
        <p:txBody>
          <a:bodyPr wrap="square" anchor="ctr"/>
          <a:lstStyle/>
          <a:p>
            <a:pPr lvl="0" algn="ctr"/>
            <a:r>
              <a:rPr sz="7200" dirty="0">
                <a:latin typeface="Calibri"/>
              </a:rPr>
              <a:t>How</a:t>
            </a:r>
            <a:r>
              <a:rPr lang="en-US" sz="7200" dirty="0">
                <a:latin typeface="Calibri"/>
              </a:rPr>
              <a:t>?</a:t>
            </a:r>
            <a:endParaRPr sz="7200" dirty="0">
              <a:latin typeface="Calibri"/>
            </a:endParaRPr>
          </a:p>
        </p:txBody>
      </p:sp>
      <p:sp>
        <p:nvSpPr>
          <p:cNvPr id="3" name="Text Placeholder 2"/>
          <p:cNvSpPr txBox="1">
            <a:spLocks noGrp="1"/>
          </p:cNvSpPr>
          <p:nvPr>
            <p:ph type="body" idx="1"/>
          </p:nvPr>
        </p:nvSpPr>
        <p:spPr>
          <a:xfrm>
            <a:off x="0" y="1317812"/>
            <a:ext cx="11940988" cy="5446059"/>
          </a:xfrm>
          <a:prstGeom prst="rect">
            <a:avLst/>
          </a:prstGeom>
          <a:noFill/>
          <a:ln>
            <a:noFill/>
          </a:ln>
        </p:spPr>
        <p:txBody>
          <a:bodyPr wrap="square" anchor="t"/>
          <a:lstStyle/>
          <a:p>
            <a:pPr marL="514350" lvl="0" indent="-514350">
              <a:buFont typeface="+mj-lt"/>
              <a:buAutoNum type="arabicPeriod"/>
            </a:pPr>
            <a:r>
              <a:rPr sz="4000" dirty="0">
                <a:latin typeface="Calibri"/>
              </a:rPr>
              <a:t>First time, set for 10 minutes and write down what you can think of Sins, with the following order:</a:t>
            </a:r>
          </a:p>
          <a:p>
            <a:pPr marL="1028700" lvl="3" indent="-342900">
              <a:buFont typeface="+mj-lt"/>
              <a:buAutoNum type="arabicPeriod"/>
            </a:pPr>
            <a:r>
              <a:rPr sz="2800" dirty="0">
                <a:latin typeface="Calibri"/>
              </a:rPr>
              <a:t>Obligatory:</a:t>
            </a:r>
          </a:p>
          <a:p>
            <a:pPr marL="1485900" lvl="5" indent="-342900">
              <a:buFont typeface="+mj-lt"/>
              <a:buAutoNum type="arabicPeriod"/>
            </a:pPr>
            <a:r>
              <a:rPr sz="2800" dirty="0">
                <a:latin typeface="Calibri"/>
              </a:rPr>
              <a:t>Prayers</a:t>
            </a:r>
          </a:p>
          <a:p>
            <a:pPr marL="1485900" lvl="5" indent="-342900">
              <a:buFont typeface="+mj-lt"/>
              <a:buAutoNum type="arabicPeriod"/>
            </a:pPr>
            <a:r>
              <a:rPr sz="2800" dirty="0" err="1">
                <a:latin typeface="Calibri"/>
              </a:rPr>
              <a:t>Zakah</a:t>
            </a:r>
            <a:endParaRPr sz="2800" dirty="0">
              <a:latin typeface="Calibri"/>
            </a:endParaRPr>
          </a:p>
          <a:p>
            <a:pPr marL="1485900" lvl="5" indent="-342900">
              <a:buFont typeface="+mj-lt"/>
              <a:buAutoNum type="arabicPeriod"/>
            </a:pPr>
            <a:r>
              <a:rPr sz="2800" dirty="0">
                <a:latin typeface="Calibri"/>
              </a:rPr>
              <a:t>Fasting of Ramadan</a:t>
            </a:r>
          </a:p>
          <a:p>
            <a:pPr marL="1485900" lvl="5" indent="-342900">
              <a:buFont typeface="+mj-lt"/>
              <a:buAutoNum type="arabicPeriod"/>
            </a:pPr>
            <a:r>
              <a:rPr sz="2800" dirty="0">
                <a:latin typeface="Calibri"/>
              </a:rPr>
              <a:t>Hajj</a:t>
            </a:r>
          </a:p>
          <a:p>
            <a:pPr marL="1028700" lvl="3" indent="-342900">
              <a:buFont typeface="+mj-lt"/>
              <a:buAutoNum type="arabicPeriod"/>
            </a:pPr>
            <a:r>
              <a:rPr sz="2800" dirty="0">
                <a:latin typeface="Calibri"/>
              </a:rPr>
              <a:t>Sins (from major to less)</a:t>
            </a:r>
          </a:p>
          <a:p>
            <a:pPr marL="1485900" lvl="5" indent="-342900">
              <a:buFont typeface="+mj-lt"/>
              <a:buAutoNum type="arabicPeriod"/>
            </a:pPr>
            <a:r>
              <a:rPr sz="2800" dirty="0">
                <a:latin typeface="Calibri"/>
              </a:rPr>
              <a:t>Adultery</a:t>
            </a:r>
          </a:p>
          <a:p>
            <a:pPr marL="1485900" lvl="5" indent="-342900">
              <a:buFont typeface="+mj-lt"/>
              <a:buAutoNum type="arabicPeriod"/>
            </a:pPr>
            <a:r>
              <a:rPr sz="2800" dirty="0">
                <a:latin typeface="Calibri"/>
              </a:rPr>
              <a:t>Lowering the gaze</a:t>
            </a:r>
          </a:p>
          <a:p>
            <a:pPr marL="1485900" lvl="5" indent="-342900">
              <a:buFont typeface="+mj-lt"/>
              <a:buAutoNum type="arabicPeriod"/>
            </a:pPr>
            <a:r>
              <a:rPr sz="2800" dirty="0">
                <a:latin typeface="Calibri"/>
              </a:rPr>
              <a:t>Praying at the mosque</a:t>
            </a:r>
          </a:p>
          <a:p>
            <a:pPr marL="1485900" lvl="5" indent="-342900">
              <a:buFont typeface="+mj-lt"/>
              <a:buAutoNum type="arabicPeriod"/>
            </a:pPr>
            <a:r>
              <a:rPr sz="2800" dirty="0">
                <a:latin typeface="Calibri"/>
              </a:rPr>
              <a:t>Writes of people </a:t>
            </a:r>
          </a:p>
          <a:p>
            <a:pPr marL="1485900" lvl="5" indent="-342900">
              <a:buFont typeface="+mj-lt"/>
              <a:buAutoNum type="arabicPeriod"/>
            </a:pPr>
            <a:r>
              <a:rPr sz="2800" dirty="0">
                <a:latin typeface="Calibri"/>
              </a:rPr>
              <a:t>…..</a:t>
            </a:r>
          </a:p>
          <a:p>
            <a:pPr marL="2571750" lvl="4" indent="4629150">
              <a:buFont typeface="+mj-lt"/>
              <a:buAutoNum type="arabicPeriod"/>
            </a:pPr>
            <a:endParaRPr sz="2800" dirty="0">
              <a:latin typeface="Calibri"/>
            </a:endParaRPr>
          </a:p>
          <a:p>
            <a:pPr marL="2571750" lvl="4" indent="4629150">
              <a:buFont typeface="+mj-lt"/>
              <a:buAutoNum type="arabicPeriod"/>
            </a:pPr>
            <a:endParaRPr sz="2800" dirty="0">
              <a:latin typeface="Calibri"/>
            </a:endParaRPr>
          </a:p>
          <a:p>
            <a:pPr marL="2114550" lvl="3" indent="3714750">
              <a:buFont typeface="+mj-lt"/>
              <a:buAutoNum type="arabicPeriod"/>
            </a:pPr>
            <a:endParaRPr sz="2800" dirty="0">
              <a:latin typeface="Calibri"/>
            </a:endParaRPr>
          </a:p>
          <a:p>
            <a:pPr marL="2571750" lvl="4" indent="4629150">
              <a:buFont typeface="+mj-lt"/>
              <a:buAutoNum type="arabicPeriod"/>
            </a:pPr>
            <a:endParaRPr sz="2800" dirty="0">
              <a:latin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139"/>
    </mc:Choice>
    <mc:Fallback xmlns="">
      <p:transition spd="slow" advTm="9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lang="en-US" dirty="0">
                <a:latin typeface="Calibri Light"/>
              </a:rPr>
              <a:t>Examples</a:t>
            </a:r>
            <a:endParaRPr dirty="0">
              <a:latin typeface="Calibri Light"/>
            </a:endParaRPr>
          </a:p>
        </p:txBody>
      </p:sp>
      <p:sp>
        <p:nvSpPr>
          <p:cNvPr id="3" name="Text Placeholder 2"/>
          <p:cNvSpPr txBox="1">
            <a:spLocks noGrp="1"/>
          </p:cNvSpPr>
          <p:nvPr>
            <p:ph type="body" idx="1"/>
          </p:nvPr>
        </p:nvSpPr>
        <p:spPr>
          <a:xfrm>
            <a:off x="0" y="1825625"/>
            <a:ext cx="12039600" cy="4349750"/>
          </a:xfrm>
          <a:prstGeom prst="rect">
            <a:avLst/>
          </a:prstGeom>
          <a:noFill/>
          <a:ln>
            <a:noFill/>
          </a:ln>
        </p:spPr>
        <p:txBody>
          <a:bodyPr wrap="square" numCol="2" anchor="t"/>
          <a:lstStyle/>
          <a:p>
            <a:pPr marL="1543050" lvl="0" indent="-514350">
              <a:buFont typeface="+mj-lt"/>
              <a:buAutoNum type="arabicPeriod"/>
            </a:pPr>
            <a:r>
              <a:rPr dirty="0" err="1">
                <a:latin typeface="Calibri Light"/>
              </a:rPr>
              <a:t>Khoshoo</a:t>
            </a:r>
            <a:endParaRPr dirty="0">
              <a:latin typeface="Calibri Light"/>
            </a:endParaRPr>
          </a:p>
          <a:p>
            <a:pPr marL="1543050" lvl="0" indent="-514350">
              <a:buFont typeface="+mj-lt"/>
              <a:buAutoNum type="arabicPeriod"/>
            </a:pPr>
            <a:r>
              <a:rPr dirty="0">
                <a:latin typeface="Calibri Light"/>
              </a:rPr>
              <a:t>Lowering the gaze at work, street, club</a:t>
            </a:r>
          </a:p>
          <a:p>
            <a:pPr marL="1543050" lvl="0" indent="-514350">
              <a:buFont typeface="+mj-lt"/>
              <a:buAutoNum type="arabicPeriod"/>
            </a:pPr>
            <a:r>
              <a:rPr dirty="0">
                <a:latin typeface="Calibri Light"/>
              </a:rPr>
              <a:t>TV</a:t>
            </a:r>
          </a:p>
          <a:p>
            <a:pPr marL="1543050" lvl="0" indent="-514350">
              <a:buFont typeface="+mj-lt"/>
              <a:buAutoNum type="arabicPeriod"/>
            </a:pPr>
            <a:r>
              <a:rPr dirty="0" err="1">
                <a:latin typeface="Calibri Light"/>
              </a:rPr>
              <a:t>Ryaa</a:t>
            </a:r>
            <a:endParaRPr dirty="0">
              <a:latin typeface="Calibri Light"/>
            </a:endParaRPr>
          </a:p>
          <a:p>
            <a:pPr marL="1543050" lvl="0" indent="-514350">
              <a:buFont typeface="+mj-lt"/>
              <a:buAutoNum type="arabicPeriod"/>
            </a:pPr>
            <a:r>
              <a:rPr dirty="0">
                <a:latin typeface="Calibri Light"/>
              </a:rPr>
              <a:t>Wasting time</a:t>
            </a:r>
          </a:p>
          <a:p>
            <a:pPr marL="1543050" lvl="0" indent="-514350">
              <a:buFont typeface="+mj-lt"/>
              <a:buAutoNum type="arabicPeriod"/>
            </a:pPr>
            <a:r>
              <a:rPr dirty="0" err="1">
                <a:latin typeface="Calibri Light"/>
              </a:rPr>
              <a:t>Ghaibah</a:t>
            </a:r>
            <a:endParaRPr dirty="0">
              <a:latin typeface="Calibri Light"/>
            </a:endParaRPr>
          </a:p>
          <a:p>
            <a:pPr marL="1543050" lvl="0" indent="-514350">
              <a:buFont typeface="+mj-lt"/>
              <a:buAutoNum type="arabicPeriod"/>
            </a:pPr>
            <a:r>
              <a:rPr dirty="0">
                <a:latin typeface="Calibri Light"/>
              </a:rPr>
              <a:t>Stealing from work time</a:t>
            </a:r>
          </a:p>
          <a:p>
            <a:pPr marL="1543050" lvl="0" indent="-514350">
              <a:buFont typeface="+mj-lt"/>
              <a:buAutoNum type="arabicPeriod"/>
            </a:pPr>
            <a:r>
              <a:rPr dirty="0">
                <a:latin typeface="Calibri Light"/>
              </a:rPr>
              <a:t>Missing </a:t>
            </a:r>
            <a:r>
              <a:rPr dirty="0" err="1">
                <a:latin typeface="Calibri Light"/>
              </a:rPr>
              <a:t>Jamaa</a:t>
            </a:r>
            <a:endParaRPr dirty="0">
              <a:latin typeface="Calibri Light"/>
            </a:endParaRPr>
          </a:p>
          <a:p>
            <a:pPr marL="1543050" lvl="0" indent="-514350">
              <a:buFont typeface="+mj-lt"/>
              <a:buAutoNum type="arabicPeriod"/>
            </a:pPr>
            <a:r>
              <a:rPr dirty="0" err="1">
                <a:latin typeface="Calibri Light"/>
              </a:rPr>
              <a:t>Fajr</a:t>
            </a:r>
            <a:endParaRPr dirty="0">
              <a:latin typeface="Calibri Light"/>
            </a:endParaRPr>
          </a:p>
          <a:p>
            <a:pPr marL="1543050" lvl="0" indent="-514350">
              <a:buFont typeface="+mj-lt"/>
              <a:buAutoNum type="arabicPeriod"/>
            </a:pPr>
            <a:r>
              <a:rPr dirty="0" err="1">
                <a:latin typeface="Calibri Light"/>
              </a:rPr>
              <a:t>Qiam</a:t>
            </a:r>
            <a:endParaRPr dirty="0">
              <a:latin typeface="Calibri Light"/>
            </a:endParaRPr>
          </a:p>
          <a:p>
            <a:pPr marL="1543050" lvl="0" indent="-514350">
              <a:buFont typeface="+mj-lt"/>
              <a:buAutoNum type="arabicPeriod"/>
            </a:pPr>
            <a:r>
              <a:rPr dirty="0" err="1">
                <a:latin typeface="Calibri Light"/>
              </a:rPr>
              <a:t>Zikr</a:t>
            </a:r>
            <a:r>
              <a:rPr dirty="0">
                <a:latin typeface="Calibri Light"/>
              </a:rPr>
              <a:t> after </a:t>
            </a:r>
            <a:r>
              <a:rPr dirty="0" err="1">
                <a:latin typeface="Calibri Light"/>
              </a:rPr>
              <a:t>Fajr</a:t>
            </a:r>
            <a:r>
              <a:rPr dirty="0">
                <a:latin typeface="Calibri Light"/>
              </a:rPr>
              <a:t> and </a:t>
            </a:r>
            <a:r>
              <a:rPr dirty="0" err="1">
                <a:latin typeface="Calibri Light"/>
              </a:rPr>
              <a:t>Asr</a:t>
            </a:r>
            <a:endParaRPr dirty="0">
              <a:latin typeface="Calibri Light"/>
            </a:endParaRPr>
          </a:p>
          <a:p>
            <a:pPr marL="1543050" lvl="0" indent="-514350">
              <a:buFont typeface="+mj-lt"/>
              <a:buAutoNum type="arabicPeriod"/>
            </a:pPr>
            <a:r>
              <a:rPr dirty="0">
                <a:latin typeface="Calibri Light"/>
              </a:rPr>
              <a:t>Smoking</a:t>
            </a:r>
          </a:p>
          <a:p>
            <a:pPr marL="1543050" lvl="0" indent="-514350">
              <a:buFont typeface="+mj-lt"/>
              <a:buAutoNum type="arabicPeriod"/>
            </a:pPr>
            <a:r>
              <a:rPr dirty="0">
                <a:latin typeface="Calibri Light"/>
              </a:rPr>
              <a:t>Touching women </a:t>
            </a:r>
          </a:p>
          <a:p>
            <a:pPr marL="1543050" lvl="0" indent="-514350">
              <a:buFont typeface="+mj-lt"/>
              <a:buAutoNum type="arabicPeriod"/>
            </a:pPr>
            <a:r>
              <a:rPr dirty="0">
                <a:latin typeface="Calibri Light"/>
              </a:rPr>
              <a:t>Mixing with women </a:t>
            </a:r>
          </a:p>
          <a:p>
            <a:pPr marL="1543050" lvl="0" indent="-514350">
              <a:buFont typeface="+mj-lt"/>
              <a:buAutoNum type="arabicPeriod"/>
            </a:pPr>
            <a:r>
              <a:rPr dirty="0">
                <a:latin typeface="Calibri Light"/>
              </a:rPr>
              <a:t>Mixing with Alcohol and music </a:t>
            </a:r>
          </a:p>
          <a:p>
            <a:pPr marL="1543050" lvl="0" indent="-514350">
              <a:buFont typeface="+mj-lt"/>
              <a:buAutoNum type="arabicPeriod"/>
            </a:pPr>
            <a:r>
              <a:rPr dirty="0">
                <a:latin typeface="Calibri Light"/>
              </a:rPr>
              <a:t>Listen to music </a:t>
            </a:r>
          </a:p>
          <a:p>
            <a:pPr marL="1543050" lvl="0" indent="-514350">
              <a:buFont typeface="+mj-lt"/>
              <a:buAutoNum type="arabicPeriod"/>
            </a:pPr>
            <a:r>
              <a:rPr dirty="0">
                <a:latin typeface="Calibri Light"/>
              </a:rPr>
              <a:t>No reading the Quran</a:t>
            </a:r>
          </a:p>
        </p:txBody>
      </p:sp>
      <p:pic>
        <p:nvPicPr>
          <p:cNvPr id="4" name="Picture 3">
            <a:hlinkClick r:id="" action="ppaction://media"/>
          </p:cNvPr>
          <p:cNvPicPr/>
          <p:nvPr>
            <a:audioFile r:link="rId3"/>
            <p:extLst>
              <p:ext uri="{DAA4B4D4-6D71-4841-9C94-3DE7FCFB9230}">
                <p14:media xmlns:p14="http://schemas.microsoft.com/office/powerpoint/2010/main" r:embed="rId2"/>
              </p:ext>
            </p:extLst>
          </p:nvPr>
        </p:nvPicPr>
        <p:blipFill>
          <a:blip r:embed="rId7"/>
          <a:srcRect/>
          <a:stretch>
            <a:fillRect/>
          </a:stretch>
        </p:blipFill>
        <p:spPr>
          <a:xfrm>
            <a:off x="11430000" y="6096000"/>
            <a:ext cx="609600" cy="609600"/>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176"/>
    </mc:Choice>
    <mc:Fallback xmlns="">
      <p:transition spd="slow" advTm="110176"/>
    </mc:Fallback>
  </mc:AlternateContent>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tn val="3"/>
                        </p:cond>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5"/>
                                        </p:tgtEl>
                                      </p:cBhvr>
                                    </p:cmd>
                                  </p:child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topEvt time="0" objId="4"/>
        <p14:playEvt time="0" objId="4"/>
        <p14:stopEvt time="2046"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a:rPr>
              <a:t>Tools</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marL="742950" lvl="0" indent="971550">
              <a:buFont typeface="+mj-lt"/>
              <a:buAutoNum type="arabicPeriod"/>
            </a:pPr>
            <a:r>
              <a:rPr>
                <a:latin typeface="Calibri"/>
              </a:rPr>
              <a:t>Try to use your phone, since it will be all the time</a:t>
            </a:r>
          </a:p>
          <a:p>
            <a:pPr marL="742950" lvl="0" indent="971550">
              <a:buFont typeface="+mj-lt"/>
              <a:buAutoNum type="arabicPeriod"/>
            </a:pPr>
            <a:endParaRPr>
              <a:latin typeface="Calibri"/>
            </a:endParaRPr>
          </a:p>
          <a:p>
            <a:pPr lvl="0" indent="0">
              <a:buNone/>
            </a:pPr>
            <a:r>
              <a:rPr>
                <a:latin typeface="Calibri"/>
              </a:rPr>
              <a:t>OneNote</a:t>
            </a:r>
          </a:p>
          <a:p>
            <a:pPr lvl="0" indent="0">
              <a:buNone/>
            </a:pPr>
            <a:r>
              <a:rPr>
                <a:latin typeface="Calibri"/>
              </a:rPr>
              <a:t>ColorNotes</a:t>
            </a:r>
          </a:p>
          <a:p>
            <a:pPr lvl="0" indent="0">
              <a:buNone/>
            </a:pPr>
            <a:r>
              <a:rPr>
                <a:latin typeface="Calibri"/>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502"/>
    </mc:Choice>
    <mc:Fallback xmlns="">
      <p:transition spd="slow" advTm="13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5937250" y="-20638"/>
            <a:ext cx="6223000" cy="6854825"/>
          </a:xfrm>
          <a:prstGeom prst="rect">
            <a:avLst/>
          </a:prstGeom>
        </p:spPr>
      </p:pic>
      <p:pic>
        <p:nvPicPr>
          <p:cNvPr id="3" name="Picture 2"/>
          <p:cNvPicPr/>
          <p:nvPr/>
        </p:nvPicPr>
        <p:blipFill>
          <a:blip r:embed="rId5"/>
          <a:srcRect/>
          <a:stretch>
            <a:fillRect/>
          </a:stretch>
        </p:blipFill>
        <p:spPr>
          <a:xfrm>
            <a:off x="0" y="0"/>
            <a:ext cx="5873750"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127"/>
    </mc:Choice>
    <mc:Fallback xmlns="">
      <p:transition spd="slow" advTm="13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88925" y="895350"/>
            <a:ext cx="10515600" cy="1323975"/>
          </a:xfrm>
          <a:prstGeom prst="rect">
            <a:avLst/>
          </a:prstGeom>
          <a:noFill/>
          <a:ln>
            <a:noFill/>
          </a:ln>
        </p:spPr>
        <p:txBody>
          <a:bodyPr wrap="square" anchor="ctr"/>
          <a:lstStyle/>
          <a:p>
            <a:pPr lvl="0"/>
            <a:r>
              <a:rPr>
                <a:latin typeface="Calibri Light"/>
              </a:rPr>
              <a:t>conscious of Sins</a:t>
            </a:r>
          </a:p>
        </p:txBody>
      </p:sp>
      <p:sp>
        <p:nvSpPr>
          <p:cNvPr id="3" name="TextBox 2"/>
          <p:cNvSpPr txBox="1"/>
          <p:nvPr/>
        </p:nvSpPr>
        <p:spPr>
          <a:xfrm>
            <a:off x="539750" y="2219325"/>
            <a:ext cx="10017125" cy="1476375"/>
          </a:xfrm>
          <a:prstGeom prst="rect">
            <a:avLst/>
          </a:prstGeom>
          <a:noFill/>
          <a:ln>
            <a:noFill/>
          </a:ln>
        </p:spPr>
        <p:txBody>
          <a:bodyPr wrap="square" anchor="t"/>
          <a:lstStyle/>
          <a:p>
            <a:pPr marL="0" lvl="0" indent="0" algn="l">
              <a:lnSpc>
                <a:spcPct val="100000"/>
              </a:lnSpc>
              <a:buNone/>
            </a:pPr>
            <a:r>
              <a:rPr sz="4000" b="0" i="0" u="none" strike="noStrike" baseline="0">
                <a:solidFill>
                  <a:srgbClr val="000000"/>
                </a:solidFill>
                <a:latin typeface="Calibri Light"/>
              </a:rPr>
              <a:t>You have to be careful from committing any sin</a:t>
            </a:r>
          </a:p>
          <a:p>
            <a:pPr marL="0" lvl="0" indent="0" algn="l">
              <a:lnSpc>
                <a:spcPct val="100000"/>
              </a:lnSpc>
              <a:buNone/>
            </a:pPr>
            <a:r>
              <a:rPr sz="4000" b="0" i="0" u="none" strike="noStrike" baseline="0">
                <a:solidFill>
                  <a:srgbClr val="000000"/>
                </a:solidFill>
                <a:latin typeface="Calibri Light"/>
              </a:rPr>
              <a:t>Sins are easy, today. Internet, tv, street, ….</a:t>
            </a:r>
          </a:p>
          <a:p>
            <a:pPr marL="0" lvl="0" indent="0" algn="l">
              <a:lnSpc>
                <a:spcPct val="100000"/>
              </a:lnSpc>
              <a:buNone/>
            </a:pPr>
            <a:r>
              <a:rPr sz="4000" b="0" i="0" u="none" strike="noStrike" baseline="0">
                <a:solidFill>
                  <a:srgbClr val="000000"/>
                </a:solidFill>
                <a:latin typeface="Calibri Light"/>
              </a:rPr>
              <a:t>Ghaibah … back biting</a:t>
            </a:r>
          </a:p>
          <a:p>
            <a:pPr marL="0" lvl="0" indent="0" algn="l">
              <a:lnSpc>
                <a:spcPct val="100000"/>
              </a:lnSpc>
              <a:buNone/>
            </a:pPr>
            <a:r>
              <a:rPr sz="4000" b="0" i="0" u="none" strike="noStrike" baseline="0">
                <a:solidFill>
                  <a:srgbClr val="000000"/>
                </a:solidFill>
                <a:latin typeface="Calibri Light"/>
              </a:rPr>
              <a:t>The most dangerous thing isnto make sins and forget</a:t>
            </a:r>
          </a:p>
          <a:p>
            <a:pPr marL="0" lvl="0" indent="0" algn="l">
              <a:lnSpc>
                <a:spcPct val="100000"/>
              </a:lnSpc>
              <a:buNone/>
            </a:pPr>
            <a:endParaRPr sz="4000" b="0" i="0" u="none" strike="noStrike" baseline="0">
              <a:solidFill>
                <a:srgbClr val="000000"/>
              </a:solidFill>
              <a:latin typeface="Calibri Light"/>
            </a:endParaRPr>
          </a:p>
        </p:txBody>
      </p:sp>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4"/>
          <a:srcRect/>
          <a:stretch>
            <a:fillRect/>
          </a:stretch>
        </p:blipFill>
        <p:spPr>
          <a:xfrm>
            <a:off x="11430000" y="6096000"/>
            <a:ext cx="609600" cy="609600"/>
          </a:xfrm>
          <a:prstGeom prst="rect">
            <a:avLst/>
          </a:prstGeom>
        </p:spPr>
      </p:pic>
      <p:pic>
        <p:nvPicPr>
          <p:cNvPr id="5" name="Picture 4"/>
          <p:cNvPicPr/>
          <p:nvPr/>
        </p:nvPicPr>
        <p:blipFill>
          <a:blip r:embed="rId5"/>
          <a:srcRect/>
          <a:stretch>
            <a:fillRect/>
          </a:stretch>
        </p:blipFill>
        <p:spPr>
          <a:xfrm>
            <a:off x="3717925" y="-82550"/>
            <a:ext cx="4752975" cy="1771650"/>
          </a:xfrm>
          <a:prstGeom prst="rect">
            <a:avLst/>
          </a:prstGeom>
        </p:spPr>
      </p:pic>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a:rPr>
              <a:t>You should have 2 lists</a:t>
            </a:r>
          </a:p>
        </p:txBody>
      </p:sp>
      <p:sp>
        <p:nvSpPr>
          <p:cNvPr id="3" name="Text Placeholder 2"/>
          <p:cNvSpPr txBox="1">
            <a:spLocks noGrp="1"/>
          </p:cNvSpPr>
          <p:nvPr>
            <p:ph type="body" idx="1"/>
          </p:nvPr>
        </p:nvSpPr>
        <p:spPr>
          <a:xfrm>
            <a:off x="838200" y="1825625"/>
            <a:ext cx="10515600" cy="4349750"/>
          </a:xfrm>
          <a:prstGeom prst="rect">
            <a:avLst/>
          </a:prstGeom>
          <a:noFill/>
          <a:ln>
            <a:noFill/>
          </a:ln>
        </p:spPr>
        <p:txBody>
          <a:bodyPr wrap="square" anchor="t"/>
          <a:lstStyle/>
          <a:p>
            <a:pPr marL="742950" lvl="0" indent="971550">
              <a:buAutoNum type="arabicPeriod"/>
            </a:pPr>
            <a:r>
              <a:rPr dirty="0">
                <a:latin typeface="Calibri"/>
              </a:rPr>
              <a:t>Master list of shortcomings that are persistent and keep happening</a:t>
            </a:r>
          </a:p>
          <a:p>
            <a:pPr marL="742950" lvl="0" indent="971550">
              <a:buAutoNum type="arabicPeriod"/>
            </a:pPr>
            <a:r>
              <a:rPr>
                <a:latin typeface="Calibri"/>
              </a:rPr>
              <a:t>Daily lists that contribute to the list above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41"/>
    </mc:Choice>
    <mc:Fallback xmlns="">
      <p:transition spd="slow" advTm="3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0" y="365125"/>
            <a:ext cx="10515600" cy="1323975"/>
          </a:xfrm>
          <a:prstGeom prst="rect">
            <a:avLst/>
          </a:prstGeom>
          <a:noFill/>
          <a:ln>
            <a:noFill/>
          </a:ln>
        </p:spPr>
        <p:txBody>
          <a:bodyPr wrap="square" anchor="ctr"/>
          <a:lstStyle/>
          <a:p>
            <a:pPr lvl="0"/>
            <a:r>
              <a:rPr>
                <a:latin typeface="Calibri"/>
              </a:rPr>
              <a:t>Daily</a:t>
            </a:r>
          </a:p>
        </p:txBody>
      </p:sp>
      <p:sp>
        <p:nvSpPr>
          <p:cNvPr id="3" name="Text Placeholder 2"/>
          <p:cNvSpPr txBox="1">
            <a:spLocks noGrp="1"/>
          </p:cNvSpPr>
          <p:nvPr>
            <p:ph type="body" idx="1"/>
          </p:nvPr>
        </p:nvSpPr>
        <p:spPr>
          <a:xfrm>
            <a:off x="98385" y="1825625"/>
            <a:ext cx="11941215" cy="4349750"/>
          </a:xfrm>
          <a:prstGeom prst="rect">
            <a:avLst/>
          </a:prstGeom>
          <a:noFill/>
          <a:ln>
            <a:noFill/>
          </a:ln>
        </p:spPr>
        <p:txBody>
          <a:bodyPr wrap="square" anchor="t"/>
          <a:lstStyle/>
          <a:p>
            <a:pPr marL="460375" lvl="0" indent="-406400">
              <a:buNone/>
            </a:pPr>
            <a:endParaRPr dirty="0"/>
          </a:p>
          <a:p>
            <a:pPr marL="460375" lvl="0" indent="-406400"/>
            <a:r>
              <a:rPr dirty="0">
                <a:latin typeface="Calibri"/>
              </a:rPr>
              <a:t>Every time you commit a sin, write it immediately</a:t>
            </a:r>
          </a:p>
          <a:p>
            <a:pPr marL="460375" lvl="0" indent="-406400"/>
            <a:r>
              <a:rPr dirty="0">
                <a:latin typeface="Calibri"/>
              </a:rPr>
              <a:t>Every time you think of a sin and can’t make it, write it</a:t>
            </a:r>
          </a:p>
          <a:p>
            <a:pPr marL="460375" lvl="0" indent="-406400"/>
            <a:r>
              <a:rPr dirty="0">
                <a:latin typeface="Calibri"/>
              </a:rPr>
              <a:t>Keep writing and do not feel ashamed from people to se</a:t>
            </a:r>
            <a:r>
              <a:rPr lang="en-US" dirty="0">
                <a:latin typeface="Calibri"/>
              </a:rPr>
              <a:t>e</a:t>
            </a:r>
            <a:r>
              <a:rPr dirty="0">
                <a:latin typeface="Calibri"/>
              </a:rPr>
              <a:t> it and not from Allah</a:t>
            </a:r>
            <a:endParaRPr lang="en-US" dirty="0">
              <a:latin typeface="Calibri"/>
            </a:endParaRPr>
          </a:p>
          <a:p>
            <a:pPr marL="460375" lvl="0" indent="-406400" rtl="0"/>
            <a:r>
              <a:rPr lang="en-US" dirty="0">
                <a:latin typeface="Calibri"/>
              </a:rPr>
              <a:t>If you are worried that people will see it and you will feel ashamed, repent from it and do it, again, instead of writing it. If you came back to it, again, after </a:t>
            </a:r>
            <a:r>
              <a:rPr lang="en-US" dirty="0" err="1">
                <a:latin typeface="Calibri"/>
              </a:rPr>
              <a:t>tawbah</a:t>
            </a:r>
            <a:r>
              <a:rPr lang="en-US" dirty="0">
                <a:latin typeface="Calibri"/>
              </a:rPr>
              <a:t>, write down the cause of it (Such as: Gym, Swimming, Beach ….). And make </a:t>
            </a:r>
            <a:r>
              <a:rPr lang="en-US" dirty="0" err="1">
                <a:latin typeface="Calibri"/>
              </a:rPr>
              <a:t>tawbah</a:t>
            </a:r>
            <a:r>
              <a:rPr lang="en-US" dirty="0">
                <a:latin typeface="Calibri"/>
              </a:rPr>
              <a:t> from such thing (refer to the session of </a:t>
            </a:r>
            <a:r>
              <a:rPr lang="en-US" dirty="0" err="1">
                <a:latin typeface="Calibri"/>
              </a:rPr>
              <a:t>Tawbah</a:t>
            </a:r>
            <a:r>
              <a:rPr lang="en-US" dirty="0">
                <a:latin typeface="Calibri"/>
              </a:rPr>
              <a:t>)</a:t>
            </a:r>
            <a:endParaRPr dirty="0">
              <a:latin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967"/>
    </mc:Choice>
    <mc:Fallback xmlns="">
      <p:transition spd="slow" advTm="9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4050" y="1384300"/>
            <a:ext cx="10515600" cy="1323975"/>
          </a:xfrm>
          <a:prstGeom prst="rect">
            <a:avLst/>
          </a:prstGeom>
          <a:noFill/>
          <a:ln>
            <a:noFill/>
          </a:ln>
        </p:spPr>
        <p:txBody>
          <a:bodyPr wrap="square" anchor="t"/>
          <a:lstStyle/>
          <a:p>
            <a:pPr marL="0" lvl="0" indent="0" algn="l">
              <a:lnSpc>
                <a:spcPct val="100000"/>
              </a:lnSpc>
              <a:buNone/>
            </a:pPr>
            <a:r>
              <a:rPr sz="8000" b="0" i="0" u="none" strike="noStrike" baseline="0">
                <a:solidFill>
                  <a:srgbClr val="000000"/>
                </a:solidFill>
                <a:latin typeface="Calibri Light"/>
              </a:rPr>
              <a:t>consciousness of Sins</a:t>
            </a:r>
          </a:p>
        </p:txBody>
      </p:sp>
      <p:sp>
        <p:nvSpPr>
          <p:cNvPr id="3" name="TextBox 2"/>
          <p:cNvSpPr txBox="1"/>
          <p:nvPr/>
        </p:nvSpPr>
        <p:spPr>
          <a:xfrm>
            <a:off x="793750" y="4635500"/>
            <a:ext cx="10515600" cy="1323975"/>
          </a:xfrm>
          <a:prstGeom prst="rect">
            <a:avLst/>
          </a:prstGeom>
          <a:noFill/>
          <a:ln>
            <a:noFill/>
          </a:ln>
        </p:spPr>
        <p:txBody>
          <a:bodyPr wrap="square" anchor="t"/>
          <a:lstStyle/>
          <a:p>
            <a:pPr marL="0" lvl="0" indent="0" algn="l">
              <a:lnSpc>
                <a:spcPct val="100000"/>
              </a:lnSpc>
              <a:buNone/>
            </a:pPr>
            <a:r>
              <a:rPr sz="7200" b="1" i="0" u="none" strike="noStrike" baseline="0">
                <a:solidFill>
                  <a:srgbClr val="000000"/>
                </a:solidFill>
                <a:latin typeface="Calibri Light"/>
              </a:rPr>
              <a:t>Stage of self- </a:t>
            </a:r>
            <a:r>
              <a:rPr sz="8800" b="1" i="0" u="none" strike="noStrike" baseline="0">
                <a:solidFill>
                  <a:srgbClr val="000000"/>
                </a:solidFill>
                <a:latin typeface="Calibri Light"/>
              </a:rPr>
              <a:t>evaluation </a:t>
            </a:r>
          </a:p>
        </p:txBody>
      </p:sp>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4"/>
          <a:srcRect/>
          <a:stretch>
            <a:fillRect/>
          </a:stretch>
        </p:blipFill>
        <p:spPr>
          <a:xfrm>
            <a:off x="11430000" y="6096000"/>
            <a:ext cx="609600" cy="609600"/>
          </a:xfrm>
          <a:prstGeom prst="rect">
            <a:avLst/>
          </a:prstGeom>
        </p:spPr>
      </p:pic>
      <p:pic>
        <p:nvPicPr>
          <p:cNvPr id="5" name="Picture 4"/>
          <p:cNvPicPr/>
          <p:nvPr/>
        </p:nvPicPr>
        <p:blipFill>
          <a:blip r:embed="rId5"/>
          <a:srcRect/>
          <a:stretch>
            <a:fillRect/>
          </a:stretch>
        </p:blipFill>
        <p:spPr>
          <a:xfrm>
            <a:off x="3533775" y="273050"/>
            <a:ext cx="4752975" cy="1771650"/>
          </a:xfrm>
          <a:prstGeom prst="rect">
            <a:avLst/>
          </a:prstGeom>
        </p:spPr>
      </p:pic>
      <p:pic>
        <p:nvPicPr>
          <p:cNvPr id="6" name="Picture 5"/>
          <p:cNvPicPr/>
          <p:nvPr/>
        </p:nvPicPr>
        <p:blipFill>
          <a:blip r:embed="rId6"/>
          <a:srcRect/>
          <a:stretch>
            <a:fillRect/>
          </a:stretch>
        </p:blipFill>
        <p:spPr>
          <a:xfrm>
            <a:off x="3260725" y="2860675"/>
            <a:ext cx="5581650" cy="1917700"/>
          </a:xfrm>
          <a:prstGeom prst="rect">
            <a:avLst/>
          </a:prstGeom>
        </p:spPr>
      </p:pic>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675" y="3733800"/>
            <a:ext cx="11868150" cy="2800350"/>
          </a:xfrm>
          <a:prstGeom prst="rect">
            <a:avLst/>
          </a:prstGeom>
        </p:spPr>
        <p:txBody>
          <a:bodyPr wrap="square" anchor="t"/>
          <a:lstStyle/>
          <a:p>
            <a:pPr marL="0" lvl="0" indent="0" algn="l">
              <a:lnSpc>
                <a:spcPct val="100000"/>
              </a:lnSpc>
              <a:buNone/>
            </a:pPr>
            <a:r>
              <a:rPr sz="4400" b="0" i="0" u="none" strike="noStrike" baseline="0" dirty="0">
                <a:solidFill>
                  <a:srgbClr val="000000"/>
                </a:solidFill>
                <a:latin typeface="Calibri Light"/>
              </a:rPr>
              <a:t>O you who have believed, fear Allah . </a:t>
            </a:r>
            <a:r>
              <a:rPr sz="4400" b="1" i="0" u="sng" strike="noStrike" baseline="0" dirty="0">
                <a:solidFill>
                  <a:srgbClr val="FF0000"/>
                </a:solidFill>
                <a:latin typeface="Calibri Light"/>
              </a:rPr>
              <a:t>And let every soul look to what it has put forth for tomorrow </a:t>
            </a:r>
            <a:r>
              <a:rPr sz="4400" b="0" i="0" u="none" strike="noStrike" baseline="0" dirty="0">
                <a:solidFill>
                  <a:srgbClr val="000000"/>
                </a:solidFill>
                <a:latin typeface="Calibri Light"/>
              </a:rPr>
              <a:t>– and fear Allah . Indeed, Allah is Acquainted with what you do.</a:t>
            </a:r>
          </a:p>
        </p:txBody>
      </p:sp>
      <p:pic>
        <p:nvPicPr>
          <p:cNvPr id="3" name="Picture 2">
            <a:hlinkClick r:id="" action="ppaction://media"/>
          </p:cNvPr>
          <p:cNvPicPr/>
          <p:nvPr>
            <a:audioFile r:link="rId2"/>
            <p:extLst>
              <p:ext uri="{DAA4B4D4-6D71-4841-9C94-3DE7FCFB9230}">
                <p14:media xmlns:p14="http://schemas.microsoft.com/office/powerpoint/2010/main" r:embed="rId1"/>
              </p:ext>
            </p:extLst>
          </p:nvPr>
        </p:nvPicPr>
        <p:blipFill>
          <a:blip r:embed="rId4"/>
          <a:srcRect/>
          <a:stretch>
            <a:fillRect/>
          </a:stretch>
        </p:blipFill>
        <p:spPr>
          <a:xfrm>
            <a:off x="11430000" y="6096000"/>
            <a:ext cx="609600" cy="609600"/>
          </a:xfrm>
          <a:prstGeom prst="rect">
            <a:avLst/>
          </a:prstGeom>
        </p:spPr>
      </p:pic>
      <p:pic>
        <p:nvPicPr>
          <p:cNvPr id="4" name="Picture 3"/>
          <p:cNvPicPr/>
          <p:nvPr/>
        </p:nvPicPr>
        <p:blipFill>
          <a:blip r:embed="rId5"/>
          <a:srcRect/>
          <a:stretch>
            <a:fillRect/>
          </a:stretch>
        </p:blipFill>
        <p:spPr>
          <a:xfrm>
            <a:off x="165100" y="400050"/>
            <a:ext cx="12023725" cy="2813050"/>
          </a:xfrm>
          <a:prstGeom prst="rect">
            <a:avLst/>
          </a:prstGeom>
        </p:spPr>
      </p:pic>
    </p:spTree>
  </p:cSld>
  <p:clrMapOvr>
    <a:masterClrMapping/>
  </p:clrMapOvr>
  <p:timing>
    <p:tnLst>
      <p:par>
        <p:cTn id="1" dur="indefinite" restart="never" nodeType="tmRoot">
          <p:childTnLst>
            <p:audio>
              <p:cMediaNode>
                <p:cTn id="2" fill="hold" display="0"/>
                <p:tgtEl>
                  <p:spTgt spid="3"/>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75" y="2101850"/>
            <a:ext cx="11557000" cy="4384675"/>
          </a:xfrm>
          <a:prstGeom prst="rect">
            <a:avLst/>
          </a:prstGeom>
        </p:spPr>
        <p:txBody>
          <a:bodyPr wrap="square" anchor="t"/>
          <a:lstStyle/>
          <a:p>
            <a:pPr marL="0" lvl="0" indent="0" algn="l">
              <a:lnSpc>
                <a:spcPct val="100000"/>
              </a:lnSpc>
              <a:buNone/>
            </a:pPr>
            <a:r>
              <a:rPr sz="4000" b="0" i="0" u="none" strike="noStrike" baseline="0" dirty="0">
                <a:solidFill>
                  <a:srgbClr val="000000"/>
                </a:solidFill>
                <a:latin typeface="Calibri Light"/>
              </a:rPr>
              <a:t>Examine yourself, today, before you get examined. Weight your deeds, today, before it is weighed. It is easier today to examine yourself and prepare for the presentation day.</a:t>
            </a:r>
          </a:p>
          <a:p>
            <a:pPr marL="0" lvl="0" indent="0" algn="l">
              <a:lnSpc>
                <a:spcPct val="100000"/>
              </a:lnSpc>
              <a:buNone/>
            </a:pPr>
            <a:r>
              <a:rPr sz="4000" b="0" i="0" u="none" strike="noStrike" baseline="0" dirty="0">
                <a:solidFill>
                  <a:srgbClr val="000000"/>
                </a:solidFill>
                <a:latin typeface="Calibri Light"/>
              </a:rPr>
              <a:t>ALLAH SAYS:</a:t>
            </a:r>
          </a:p>
          <a:p>
            <a:pPr marL="0" lvl="0" indent="0" algn="l">
              <a:lnSpc>
                <a:spcPct val="100000"/>
              </a:lnSpc>
              <a:buNone/>
            </a:pPr>
            <a:r>
              <a:rPr sz="4000" b="0" i="0" u="none" strike="noStrike" baseline="0" dirty="0">
                <a:solidFill>
                  <a:srgbClr val="000000"/>
                </a:solidFill>
                <a:latin typeface="Calibri Light"/>
              </a:rPr>
              <a:t>“That Day, you will be exhibited [for judgment]; not hidden among you is anything concealed. “</a:t>
            </a:r>
          </a:p>
        </p:txBody>
      </p:sp>
      <p:pic>
        <p:nvPicPr>
          <p:cNvPr id="3" name="Picture 2">
            <a:hlinkClick r:id="" action="ppaction://media"/>
          </p:cNvPr>
          <p:cNvPicPr/>
          <p:nvPr>
            <a:audioFile r:link="rId2"/>
            <p:extLst>
              <p:ext uri="{DAA4B4D4-6D71-4841-9C94-3DE7FCFB9230}">
                <p14:media xmlns:p14="http://schemas.microsoft.com/office/powerpoint/2010/main" r:embed="rId1"/>
              </p:ext>
            </p:extLst>
          </p:nvPr>
        </p:nvPicPr>
        <p:blipFill>
          <a:blip r:embed="rId4"/>
          <a:srcRect/>
          <a:stretch>
            <a:fillRect/>
          </a:stretch>
        </p:blipFill>
        <p:spPr>
          <a:xfrm>
            <a:off x="11430000" y="6096000"/>
            <a:ext cx="609600" cy="609600"/>
          </a:xfrm>
          <a:prstGeom prst="rect">
            <a:avLst/>
          </a:prstGeom>
        </p:spPr>
      </p:pic>
      <p:pic>
        <p:nvPicPr>
          <p:cNvPr id="4" name="Picture 3"/>
          <p:cNvPicPr/>
          <p:nvPr/>
        </p:nvPicPr>
        <p:blipFill>
          <a:blip r:embed="rId5"/>
          <a:srcRect/>
          <a:stretch>
            <a:fillRect/>
          </a:stretch>
        </p:blipFill>
        <p:spPr>
          <a:xfrm>
            <a:off x="82550" y="50800"/>
            <a:ext cx="12004675" cy="2047875"/>
          </a:xfrm>
          <a:prstGeom prst="rect">
            <a:avLst/>
          </a:prstGeom>
        </p:spPr>
      </p:pic>
    </p:spTree>
  </p:cSld>
  <p:clrMapOvr>
    <a:masterClrMapping/>
  </p:clrMapOvr>
  <p:timing>
    <p:tnLst>
      <p:par>
        <p:cTn id="1" dur="indefinite" restart="never" nodeType="tmRoot">
          <p:childTnLst>
            <p:audio>
              <p:cMediaNode>
                <p:cTn id="2" fill="hold" display="0"/>
                <p:tgtEl>
                  <p:spTgt spid="3"/>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139700" y="1349375"/>
            <a:ext cx="11899900" cy="5251450"/>
          </a:xfrm>
          <a:prstGeom prst="rect">
            <a:avLst/>
          </a:prstGeom>
          <a:noFill/>
          <a:ln>
            <a:noFill/>
          </a:ln>
        </p:spPr>
        <p:txBody>
          <a:bodyPr wrap="square" anchor="t"/>
          <a:lstStyle/>
          <a:p>
            <a:pPr lvl="0"/>
            <a:r>
              <a:rPr sz="3200">
                <a:latin typeface="Calibri"/>
              </a:rPr>
              <a:t>​The first time you see your deeds when you receive your book</a:t>
            </a:r>
          </a:p>
          <a:p>
            <a:pPr lvl="0"/>
            <a:r>
              <a:rPr sz="3200">
                <a:latin typeface="Calibri"/>
              </a:rPr>
              <a:t>​</a:t>
            </a:r>
            <a:r>
              <a:rPr sz="3200">
                <a:solidFill>
                  <a:srgbClr val="FF0000"/>
                </a:solidFill>
                <a:latin typeface="Calibri"/>
              </a:rPr>
              <a:t>don't make it the first time </a:t>
            </a:r>
            <a:r>
              <a:rPr sz="3200">
                <a:latin typeface="Calibri"/>
              </a:rPr>
              <a:t>and read your sins now</a:t>
            </a:r>
          </a:p>
          <a:p>
            <a:pPr lvl="0"/>
            <a:r>
              <a:rPr sz="3200">
                <a:latin typeface="Calibri"/>
              </a:rPr>
              <a:t>​</a:t>
            </a:r>
            <a:r>
              <a:rPr sz="4400">
                <a:latin typeface="Calibri"/>
              </a:rPr>
              <a:t>Imagine that tough day</a:t>
            </a:r>
          </a:p>
          <a:p>
            <a:pPr lvl="1" indent="0">
              <a:buNone/>
            </a:pPr>
            <a:r>
              <a:rPr sz="4000">
                <a:latin typeface="Calibri"/>
              </a:rPr>
              <a:t>			1. People receive books with left hand</a:t>
            </a:r>
          </a:p>
          <a:p>
            <a:pPr lvl="1" indent="0">
              <a:buNone/>
            </a:pPr>
            <a:r>
              <a:rPr sz="4000">
                <a:latin typeface="Calibri"/>
              </a:rPr>
              <a:t>			2. Behind their back</a:t>
            </a:r>
          </a:p>
          <a:p>
            <a:pPr lvl="1" indent="0">
              <a:buNone/>
            </a:pPr>
            <a:r>
              <a:rPr sz="4000">
                <a:latin typeface="Calibri"/>
              </a:rPr>
              <a:t>			3. People are screaming and crying</a:t>
            </a:r>
          </a:p>
          <a:p>
            <a:pPr lvl="1" indent="0">
              <a:buNone/>
            </a:pPr>
            <a:r>
              <a:rPr sz="4000">
                <a:latin typeface="Calibri"/>
              </a:rPr>
              <a:t>			4. People are dragged to hellfire			</a:t>
            </a:r>
          </a:p>
          <a:p>
            <a:pPr lvl="0"/>
            <a:r>
              <a:rPr sz="4400">
                <a:latin typeface="Calibri"/>
              </a:rPr>
              <a:t>50000 angel taking him to hellfire</a:t>
            </a:r>
          </a:p>
          <a:p>
            <a:pPr lvl="0"/>
            <a:endParaRPr sz="4400">
              <a:latin typeface="Calibri"/>
            </a:endParaRPr>
          </a:p>
          <a:p>
            <a:pPr marL="742950" lvl="0" indent="5429250">
              <a:buFont typeface="+mj-lt"/>
              <a:buAutoNum type="arabicPeriod"/>
            </a:pPr>
            <a:endParaRPr sz="4400">
              <a:latin typeface="Calibri"/>
            </a:endParaRPr>
          </a:p>
        </p:txBody>
      </p:sp>
      <p:pic>
        <p:nvPicPr>
          <p:cNvPr id="3" name="Picture 2"/>
          <p:cNvPicPr/>
          <p:nvPr/>
        </p:nvPicPr>
        <p:blipFill>
          <a:blip r:embed="rId4"/>
          <a:srcRect/>
          <a:stretch>
            <a:fillRect/>
          </a:stretch>
        </p:blipFill>
        <p:spPr>
          <a:xfrm>
            <a:off x="3114675" y="0"/>
            <a:ext cx="5759450" cy="1031875"/>
          </a:xfrm>
          <a:prstGeom prst="rect">
            <a:avLst/>
          </a:prstGeom>
        </p:spPr>
      </p:pic>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152400" y="1349375"/>
            <a:ext cx="11782425" cy="5187950"/>
          </a:xfrm>
          <a:prstGeom prst="rect">
            <a:avLst/>
          </a:prstGeom>
          <a:noFill/>
          <a:ln>
            <a:noFill/>
          </a:ln>
        </p:spPr>
        <p:txBody>
          <a:bodyPr wrap="square" anchor="t"/>
          <a:lstStyle/>
          <a:p>
            <a:pPr lvl="0" indent="0">
              <a:buNone/>
            </a:pPr>
            <a:r>
              <a:rPr sz="4800">
                <a:latin typeface="Calibri"/>
              </a:rPr>
              <a:t>and others receive their book with right hand</a:t>
            </a:r>
          </a:p>
          <a:p>
            <a:pPr lvl="0"/>
            <a:r>
              <a:rPr sz="4800">
                <a:latin typeface="Calibri"/>
              </a:rPr>
              <a:t>happy and jumping </a:t>
            </a:r>
          </a:p>
          <a:p>
            <a:pPr lvl="0"/>
            <a:r>
              <a:rPr sz="4800">
                <a:latin typeface="Calibri"/>
              </a:rPr>
              <a:t>​and you are waiting </a:t>
            </a:r>
          </a:p>
          <a:p>
            <a:pPr lvl="0"/>
            <a:r>
              <a:rPr sz="4800">
                <a:latin typeface="Calibri"/>
              </a:rPr>
              <a:t>Which hand will you receive your book</a:t>
            </a:r>
          </a:p>
          <a:p>
            <a:pPr lvl="0" indent="0">
              <a:buNone/>
            </a:pPr>
            <a:endParaRPr sz="4800">
              <a:latin typeface="Calibri"/>
            </a:endParaRPr>
          </a:p>
          <a:p>
            <a:pPr lvl="0" indent="0">
              <a:buNone/>
            </a:pPr>
            <a:r>
              <a:rPr sz="3200">
                <a:latin typeface="Calibri"/>
              </a:rPr>
              <a:t>To get the picture closer, imagine waiting for exam results</a:t>
            </a:r>
          </a:p>
        </p:txBody>
      </p:sp>
      <p:pic>
        <p:nvPicPr>
          <p:cNvPr id="3" name="Picture 2"/>
          <p:cNvPicPr/>
          <p:nvPr/>
        </p:nvPicPr>
        <p:blipFill>
          <a:blip r:embed="rId4"/>
          <a:srcRect/>
          <a:stretch>
            <a:fillRect/>
          </a:stretch>
        </p:blipFill>
        <p:spPr>
          <a:xfrm>
            <a:off x="3114675" y="187325"/>
            <a:ext cx="5759450" cy="1031875"/>
          </a:xfrm>
          <a:prstGeom prst="rect">
            <a:avLst/>
          </a:prstGeom>
        </p:spPr>
      </p:pic>
      <p:pic>
        <p:nvPicPr>
          <p:cNvPr id="4" name="Picture 3">
            <a:hlinkClick r:id="" action="ppaction://media"/>
          </p:cNvPr>
          <p:cNvPicPr/>
          <p:nvPr>
            <a:audioFile r:link="rId2"/>
            <p:extLst>
              <p:ext uri="{DAA4B4D4-6D71-4841-9C94-3DE7FCFB9230}">
                <p14:media xmlns:p14="http://schemas.microsoft.com/office/powerpoint/2010/main" r:embed="rId1"/>
              </p:ext>
            </p:extLst>
          </p:nvPr>
        </p:nvPicPr>
        <p:blipFill>
          <a:blip r:embed="rId5"/>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4"/>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a:xfrm>
            <a:off x="2428875" y="942975"/>
            <a:ext cx="7331075" cy="962025"/>
          </a:xfrm>
          <a:prstGeom prst="rect">
            <a:avLst/>
          </a:prstGeom>
        </p:spPr>
      </p:pic>
      <p:pic>
        <p:nvPicPr>
          <p:cNvPr id="3" name="Picture 2"/>
          <p:cNvPicPr/>
          <p:nvPr/>
        </p:nvPicPr>
        <p:blipFill>
          <a:blip r:embed="rId5"/>
          <a:srcRect/>
          <a:stretch>
            <a:fillRect/>
          </a:stretch>
        </p:blipFill>
        <p:spPr>
          <a:xfrm>
            <a:off x="822325" y="1708150"/>
            <a:ext cx="10544175" cy="962025"/>
          </a:xfrm>
          <a:prstGeom prst="rect">
            <a:avLst/>
          </a:prstGeom>
        </p:spPr>
      </p:pic>
      <p:pic>
        <p:nvPicPr>
          <p:cNvPr id="4" name="Picture 3"/>
          <p:cNvPicPr/>
          <p:nvPr/>
        </p:nvPicPr>
        <p:blipFill>
          <a:blip r:embed="rId6"/>
          <a:srcRect/>
          <a:stretch>
            <a:fillRect/>
          </a:stretch>
        </p:blipFill>
        <p:spPr>
          <a:xfrm>
            <a:off x="2752725" y="2476500"/>
            <a:ext cx="6680200" cy="962025"/>
          </a:xfrm>
          <a:prstGeom prst="rect">
            <a:avLst/>
          </a:prstGeom>
        </p:spPr>
      </p:pic>
      <p:sp>
        <p:nvSpPr>
          <p:cNvPr id="5" name="Rectangle 4"/>
          <p:cNvSpPr/>
          <p:nvPr/>
        </p:nvSpPr>
        <p:spPr>
          <a:xfrm>
            <a:off x="177800" y="6283325"/>
            <a:ext cx="2574925" cy="368300"/>
          </a:xfrm>
          <a:prstGeom prst="rect">
            <a:avLst/>
          </a:prstGeom>
        </p:spPr>
        <p:txBody>
          <a:bodyPr wrap="none" anchor="t"/>
          <a:lstStyle/>
          <a:p>
            <a:pPr marL="0" lvl="0" indent="0" algn="l">
              <a:lnSpc>
                <a:spcPct val="100000"/>
              </a:lnSpc>
              <a:buNone/>
            </a:pPr>
            <a:r>
              <a:rPr sz="1800" b="0" i="0" u="sng" strike="noStrike" baseline="0">
                <a:solidFill>
                  <a:srgbClr val="0000FF"/>
                </a:solidFill>
                <a:latin typeface="Times New Roman"/>
                <a:hlinkClick r:id="rId7"/>
              </a:rPr>
              <a:t>al-Kahf (The Cave) 18:49</a:t>
            </a:r>
          </a:p>
        </p:txBody>
      </p:sp>
      <p:sp>
        <p:nvSpPr>
          <p:cNvPr id="6" name="Rectangle 5"/>
          <p:cNvSpPr/>
          <p:nvPr/>
        </p:nvSpPr>
        <p:spPr>
          <a:xfrm>
            <a:off x="301625" y="3702050"/>
            <a:ext cx="11709400" cy="2552700"/>
          </a:xfrm>
          <a:prstGeom prst="rect">
            <a:avLst/>
          </a:prstGeom>
        </p:spPr>
        <p:txBody>
          <a:bodyPr wrap="square" anchor="t"/>
          <a:lstStyle/>
          <a:p>
            <a:pPr marL="0" lvl="0" indent="0" algn="l">
              <a:lnSpc>
                <a:spcPct val="100000"/>
              </a:lnSpc>
              <a:buNone/>
            </a:pPr>
            <a:r>
              <a:rPr sz="3200" b="0" i="0" u="none" strike="noStrike" baseline="0">
                <a:solidFill>
                  <a:srgbClr val="000000"/>
                </a:solidFill>
                <a:latin typeface="Times New Roman"/>
              </a:rPr>
              <a:t>And the Book (of Deeds) will be placed (before you); and thou wilt see the sinful in great terror because of what is (recorded) therein; they will say, "Ah! woe to us! what a Book is this! It leaves out nothing small or great, but takes account thereof!" They will find all that they did, placed before them: And not one will thy Lord treat with injustice.</a:t>
            </a:r>
          </a:p>
        </p:txBody>
      </p:sp>
      <p:pic>
        <p:nvPicPr>
          <p:cNvPr id="7" name="Picture 6">
            <a:hlinkClick r:id="" action="ppaction://media"/>
          </p:cNvPr>
          <p:cNvPicPr/>
          <p:nvPr>
            <a:audioFile r:link="rId2"/>
            <p:extLst>
              <p:ext uri="{DAA4B4D4-6D71-4841-9C94-3DE7FCFB9230}">
                <p14:media xmlns:p14="http://schemas.microsoft.com/office/powerpoint/2010/main" r:embed="rId1"/>
              </p:ext>
            </p:extLst>
          </p:nvPr>
        </p:nvPicPr>
        <p:blipFill>
          <a:blip r:embed="rId8"/>
          <a:srcRect/>
          <a:stretch>
            <a:fillRect/>
          </a:stretch>
        </p:blipFill>
        <p:spPr>
          <a:xfrm>
            <a:off x="11430000" y="6096000"/>
            <a:ext cx="609600" cy="609600"/>
          </a:xfrm>
          <a:prstGeom prst="rect">
            <a:avLst/>
          </a:prstGeom>
        </p:spPr>
      </p:pic>
    </p:spTree>
  </p:cSld>
  <p:clrMapOvr>
    <a:masterClrMapping/>
  </p:clrMapOvr>
  <p:timing>
    <p:tnLst>
      <p:par>
        <p:cTn id="1" dur="indefinite" restart="never" nodeType="tmRoot">
          <p:childTnLst>
            <p:audio>
              <p:cMediaNode>
                <p:cTn id="2" fill="hold" display="0"/>
                <p:tgtEl>
                  <p:spTgt spid="7"/>
                </p:tgtEl>
              </p:cMediaNode>
            </p:audio>
            <p:seq concurrent="1" nextAc="seek">
              <p:cTn id="3" dur="indefinite" nodeType="mainSeq">
                <p:childTnLst>
                  <p:par>
                    <p:cTn id="4" fill="hold">
                      <p:stCondLst>
                        <p:cond delay="indefinite"/>
                        <p:cond evt="onBegin"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2013</TotalTime>
  <Words>1514</Words>
  <Application>Microsoft Office PowerPoint</Application>
  <PresentationFormat>Widescreen</PresentationFormat>
  <Paragraphs>137</Paragraphs>
  <Slides>31</Slides>
  <Notes>1</Notes>
  <HiddenSlides>0</HiddenSlides>
  <MMClips>31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Akzidenz Roman</vt:lpstr>
      <vt:lpstr>Arial</vt:lpstr>
      <vt:lpstr>Calibri</vt:lpstr>
      <vt:lpstr>Calibri Light</vt:lpstr>
      <vt:lpstr>Droid Serif</vt:lpstr>
      <vt:lpstr>KFGQPC Uthman Taha Naskh</vt:lpstr>
      <vt:lpstr>Tahoma</vt:lpstr>
      <vt:lpstr>Times New Roman</vt:lpstr>
      <vt:lpstr>Office Theme</vt:lpstr>
      <vt:lpstr>Practicing Madarej Assalekeen  1.  Consciousness of Sins 2. Consciousness of bounties of Allah 3. Conscious of time </vt:lpstr>
      <vt:lpstr>1.  Conscious of Sins</vt:lpstr>
      <vt:lpstr>conscious of Sins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Day  We  will  call  forth  every  people  with  their  record  [of deeds].    Then  whoever  is  given  his  record  in  his  right  hand  -   those  will  read  their records,  and  injustice  will  not  be  done  to  them,  [even]  as  much  as  a  thread  [inside  the date  seed].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if you ignored the self-evaluation</vt:lpstr>
      <vt:lpstr>First confrontation with your Self</vt:lpstr>
      <vt:lpstr>Self critical</vt:lpstr>
      <vt:lpstr>How?</vt:lpstr>
      <vt:lpstr>Examples</vt:lpstr>
      <vt:lpstr>Tools</vt:lpstr>
      <vt:lpstr>PowerPoint Presentation</vt:lpstr>
      <vt:lpstr>You should have 2 lists</vt:lpstr>
      <vt:lpstr>Daily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Practicing Madarej Assalekeen  1.  Consciousness of Sins 2. Consciousness of bounties of Allah 3. Conscious of time</dc:title>
  <dc:creator>RanyelMSN</dc:creator>
  <cp:lastModifiedBy>Rany EL Housieny</cp:lastModifiedBy>
  <cp:revision>30</cp:revision>
  <dcterms:modified xsi:type="dcterms:W3CDTF">2020-09-21T02:51:35Z</dcterms:modified>
</cp:coreProperties>
</file>