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66" r:id="rId2"/>
    <p:sldId id="256" r:id="rId3"/>
    <p:sldId id="316" r:id="rId4"/>
    <p:sldId id="386" r:id="rId5"/>
    <p:sldId id="387" r:id="rId6"/>
    <p:sldId id="365" r:id="rId7"/>
    <p:sldId id="358" r:id="rId8"/>
    <p:sldId id="359" r:id="rId9"/>
    <p:sldId id="378" r:id="rId10"/>
    <p:sldId id="338" r:id="rId11"/>
    <p:sldId id="388" r:id="rId12"/>
    <p:sldId id="360" r:id="rId13"/>
    <p:sldId id="370" r:id="rId14"/>
    <p:sldId id="389" r:id="rId15"/>
    <p:sldId id="380" r:id="rId16"/>
    <p:sldId id="381" r:id="rId17"/>
    <p:sldId id="385" r:id="rId18"/>
    <p:sldId id="2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B3721D-EBE9-9145-A4B7-42DD67D7A4FB}" v="1" dt="2020-07-04T05:36:05.60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9"/>
    <p:restoredTop sz="94892"/>
  </p:normalViewPr>
  <p:slideViewPr>
    <p:cSldViewPr snapToGrid="0" snapToObjects="1">
      <p:cViewPr varScale="1">
        <p:scale>
          <a:sx n="90" d="100"/>
          <a:sy n="90" d="100"/>
        </p:scale>
        <p:origin x="1112"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97519C-B8DB-A542-B4E7-6136BF70307A}" type="datetimeFigureOut">
              <a:rPr lang="en-US" smtClean="0"/>
              <a:t>7/2/20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00E43-BD65-D545-8149-D7CA4B6C3B02}" type="slidenum">
              <a:rPr lang="en-US" smtClean="0"/>
              <a:t>‹#›</a:t>
            </a:fld>
            <a:endParaRPr lang="en-US"/>
          </a:p>
        </p:txBody>
      </p:sp>
    </p:spTree>
    <p:extLst>
      <p:ext uri="{BB962C8B-B14F-4D97-AF65-F5344CB8AC3E}">
        <p14:creationId xmlns:p14="http://schemas.microsoft.com/office/powerpoint/2010/main" val="1984842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BC331-5BEA-A544-8F07-C5A2B52EF3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3EFEE8D-EBB6-124F-8F85-5CF96CB8A7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2C0EBC-F78B-A14D-9C28-47AB1AD6B026}"/>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5" name="Footer Placeholder 4">
            <a:extLst>
              <a:ext uri="{FF2B5EF4-FFF2-40B4-BE49-F238E27FC236}">
                <a16:creationId xmlns:a16="http://schemas.microsoft.com/office/drawing/2014/main" id="{0ECD882C-C12F-8A45-AB07-6A378AA13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6388D-1FEE-744E-ACAC-8FD458738A4B}"/>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7911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BB14F-0968-C44C-B04A-4D4D0F10D7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08C98C-3A21-5B48-868C-0F2E2BA02B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9BD96A-E32B-0246-9A0B-F85268FAF2A5}"/>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5" name="Footer Placeholder 4">
            <a:extLst>
              <a:ext uri="{FF2B5EF4-FFF2-40B4-BE49-F238E27FC236}">
                <a16:creationId xmlns:a16="http://schemas.microsoft.com/office/drawing/2014/main" id="{515B29A9-051D-1642-8121-3956A436F8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927DF-5976-9446-97A8-28A649F9BD9C}"/>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747048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319496-6D02-2044-9796-70173D13E8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80E412-50EA-AD4A-84B5-49C3A21E28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30EC3-8BCF-5540-BB0C-60986CBAFEDF}"/>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5" name="Footer Placeholder 4">
            <a:extLst>
              <a:ext uri="{FF2B5EF4-FFF2-40B4-BE49-F238E27FC236}">
                <a16:creationId xmlns:a16="http://schemas.microsoft.com/office/drawing/2014/main" id="{38F95B0D-3622-C243-A96D-67448B36B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B2B10D-1717-A44A-9E2C-D481B4366EEE}"/>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94310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46FF9-BDE7-554B-A9C0-2A66073D89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258EBD-E4A1-7B46-897A-905A5392BA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A4BAE-49EC-B442-81E8-F8443A06BBC4}"/>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5" name="Footer Placeholder 4">
            <a:extLst>
              <a:ext uri="{FF2B5EF4-FFF2-40B4-BE49-F238E27FC236}">
                <a16:creationId xmlns:a16="http://schemas.microsoft.com/office/drawing/2014/main" id="{FEF5D34D-F697-7A4F-97C2-066E99EA0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ED012-820B-8747-843A-1CF7C4B551B0}"/>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8549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1C0A-C403-6F46-8BE3-822C43538C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05B622C-5E03-CA48-A3B4-8B6B6D836E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98B922-B4AB-4245-A48B-AFD54405C01A}"/>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5" name="Footer Placeholder 4">
            <a:extLst>
              <a:ext uri="{FF2B5EF4-FFF2-40B4-BE49-F238E27FC236}">
                <a16:creationId xmlns:a16="http://schemas.microsoft.com/office/drawing/2014/main" id="{110D3BF5-85B4-324D-8148-21D7AF4E5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0486CB-DC18-614A-A5B6-A4A08578408F}"/>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2031119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3F047-9AA7-4844-AC92-738368297A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5B06AD-879D-3D46-BBCD-0F5526501B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A6D212-5D93-1540-BEA5-DAEE5FA71F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DD277D-D51E-144E-A227-44B73B8134B4}"/>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6" name="Footer Placeholder 5">
            <a:extLst>
              <a:ext uri="{FF2B5EF4-FFF2-40B4-BE49-F238E27FC236}">
                <a16:creationId xmlns:a16="http://schemas.microsoft.com/office/drawing/2014/main" id="{1187193D-EF13-2F4C-A787-0FD27987A1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0B516-CFA1-B644-8AC4-3D04F8632092}"/>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887919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E1D31-207E-114E-A531-CA65CFB01E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F82569-863E-F846-908B-A1777A69D6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5B1F12-BCCA-374E-8ACA-29B61A56497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F78B5A-FB21-7F4D-AFCC-2DCAC9F18A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F0B96-C688-5B4D-B635-02D3001CE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5542F-F19E-4946-B9F1-40B9BC28CB3D}"/>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8" name="Footer Placeholder 7">
            <a:extLst>
              <a:ext uri="{FF2B5EF4-FFF2-40B4-BE49-F238E27FC236}">
                <a16:creationId xmlns:a16="http://schemas.microsoft.com/office/drawing/2014/main" id="{1AE5C03A-386A-7647-B4AD-171E418410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DA92C1-D873-9B44-975D-182A739D52A1}"/>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1982792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95623-7AE9-C146-937A-23403C6318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1F921D-F5D2-3348-AD5E-2094A90F2970}"/>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4" name="Footer Placeholder 3">
            <a:extLst>
              <a:ext uri="{FF2B5EF4-FFF2-40B4-BE49-F238E27FC236}">
                <a16:creationId xmlns:a16="http://schemas.microsoft.com/office/drawing/2014/main" id="{6A5265CD-A9DF-AC4F-BD9F-EF0E457A9C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7B4818-6320-5344-BBEE-4D09E826FB6F}"/>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263417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2B979-EA99-FF4A-9117-0DDE064EC3EB}"/>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3" name="Footer Placeholder 2">
            <a:extLst>
              <a:ext uri="{FF2B5EF4-FFF2-40B4-BE49-F238E27FC236}">
                <a16:creationId xmlns:a16="http://schemas.microsoft.com/office/drawing/2014/main" id="{262B48BD-21B4-E640-B0CF-B5328C06BE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76F5DC-6F0B-8E45-A8D9-CA5986B8A69A}"/>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105852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9D5A5-5BD2-DE44-A02D-A6F709EA69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772328-032E-9141-BBB3-85022E960A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45E55C-30A2-164B-9AE0-A5289FB9E0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CB1DE5-834E-8449-B373-00CF88CDCA01}"/>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6" name="Footer Placeholder 5">
            <a:extLst>
              <a:ext uri="{FF2B5EF4-FFF2-40B4-BE49-F238E27FC236}">
                <a16:creationId xmlns:a16="http://schemas.microsoft.com/office/drawing/2014/main" id="{7F61248C-9020-D640-AF72-21D55A588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19CC6-012A-244C-8BC5-0348C8D4F5EE}"/>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3532493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423F2-28AE-B940-8555-27B23F47CF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B80CCD-1891-C844-80AE-105DC8B0A8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6F0DBA5-7BB0-374C-A9AE-BFE23F9F6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90ABE-D168-9644-A278-22B810EEF029}"/>
              </a:ext>
            </a:extLst>
          </p:cNvPr>
          <p:cNvSpPr>
            <a:spLocks noGrp="1"/>
          </p:cNvSpPr>
          <p:nvPr>
            <p:ph type="dt" sz="half" idx="10"/>
          </p:nvPr>
        </p:nvSpPr>
        <p:spPr/>
        <p:txBody>
          <a:bodyPr/>
          <a:lstStyle/>
          <a:p>
            <a:fld id="{83620A71-764F-C747-A678-6F6DE4BCAD27}" type="datetimeFigureOut">
              <a:rPr lang="en-US" smtClean="0"/>
              <a:t>7/2/20</a:t>
            </a:fld>
            <a:endParaRPr lang="en-US"/>
          </a:p>
        </p:txBody>
      </p:sp>
      <p:sp>
        <p:nvSpPr>
          <p:cNvPr id="6" name="Footer Placeholder 5">
            <a:extLst>
              <a:ext uri="{FF2B5EF4-FFF2-40B4-BE49-F238E27FC236}">
                <a16:creationId xmlns:a16="http://schemas.microsoft.com/office/drawing/2014/main" id="{769600AD-3760-AF46-B6B8-E1B8AE0E9D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A8221-C62F-9C45-BDA9-68EFF6C01CAA}"/>
              </a:ext>
            </a:extLst>
          </p:cNvPr>
          <p:cNvSpPr>
            <a:spLocks noGrp="1"/>
          </p:cNvSpPr>
          <p:nvPr>
            <p:ph type="sldNum" sz="quarter" idx="12"/>
          </p:nvPr>
        </p:nvSpPr>
        <p:spPr/>
        <p:txBody>
          <a:bodyPr/>
          <a:lstStyle/>
          <a:p>
            <a:fld id="{15A633D6-B9B5-9549-B9BC-01733CEEE20B}" type="slidenum">
              <a:rPr lang="en-US" smtClean="0"/>
              <a:t>‹#›</a:t>
            </a:fld>
            <a:endParaRPr lang="en-US"/>
          </a:p>
        </p:txBody>
      </p:sp>
    </p:spTree>
    <p:extLst>
      <p:ext uri="{BB962C8B-B14F-4D97-AF65-F5344CB8AC3E}">
        <p14:creationId xmlns:p14="http://schemas.microsoft.com/office/powerpoint/2010/main" val="27382996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143A3-10AC-E041-8745-6511DF07F3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44ACA8-7EEB-8E43-8BD8-3033C040B4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E12120-3EDE-5044-BBE1-FD8BC55312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20A71-764F-C747-A678-6F6DE4BCAD27}" type="datetimeFigureOut">
              <a:rPr lang="en-US" smtClean="0"/>
              <a:t>7/2/20</a:t>
            </a:fld>
            <a:endParaRPr lang="en-US"/>
          </a:p>
        </p:txBody>
      </p:sp>
      <p:sp>
        <p:nvSpPr>
          <p:cNvPr id="5" name="Footer Placeholder 4">
            <a:extLst>
              <a:ext uri="{FF2B5EF4-FFF2-40B4-BE49-F238E27FC236}">
                <a16:creationId xmlns:a16="http://schemas.microsoft.com/office/drawing/2014/main" id="{D60C35D0-DDF2-D94B-A505-39095DAC8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A966BA6-705E-3443-82D0-BCB1645C70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633D6-B9B5-9549-B9BC-01733CEEE20B}" type="slidenum">
              <a:rPr lang="en-US" smtClean="0"/>
              <a:t>‹#›</a:t>
            </a:fld>
            <a:endParaRPr lang="en-US"/>
          </a:p>
        </p:txBody>
      </p:sp>
    </p:spTree>
    <p:extLst>
      <p:ext uri="{BB962C8B-B14F-4D97-AF65-F5344CB8AC3E}">
        <p14:creationId xmlns:p14="http://schemas.microsoft.com/office/powerpoint/2010/main" val="3144515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www.youtube.com/channel/UCZDYWIWY1pMaGg4-iw3uz1w"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iloveallah.net/"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6.m4a"/><Relationship Id="rId7" Type="http://schemas.openxmlformats.org/officeDocument/2006/relationships/image" Target="../media/image7.png"/><Relationship Id="rId2" Type="http://schemas.microsoft.com/office/2007/relationships/media" Target="../media/media16.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youtube.com/channel/UCZDYWIWY1pMaGg4-iw3uz1w" TargetMode="External"/><Relationship Id="rId5" Type="http://schemas.openxmlformats.org/officeDocument/2006/relationships/hyperlink" Target="https://iloveallah.net/" TargetMode="Externa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hyperlink" Target="https://iloveallah.net/"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drawing&#10;&#10;Description automatically generated">
            <a:extLst>
              <a:ext uri="{FF2B5EF4-FFF2-40B4-BE49-F238E27FC236}">
                <a16:creationId xmlns:a16="http://schemas.microsoft.com/office/drawing/2014/main" id="{32EDEF81-DEBA-8A4C-A5EC-4395784AFB6F}"/>
              </a:ext>
            </a:extLst>
          </p:cNvPr>
          <p:cNvPicPr>
            <a:picLocks noChangeAspect="1"/>
          </p:cNvPicPr>
          <p:nvPr/>
        </p:nvPicPr>
        <p:blipFill>
          <a:blip r:embed="rId4"/>
          <a:stretch>
            <a:fillRect/>
          </a:stretch>
        </p:blipFill>
        <p:spPr>
          <a:xfrm>
            <a:off x="11232094" y="5966847"/>
            <a:ext cx="959906" cy="891153"/>
          </a:xfrm>
          <a:prstGeom prst="rect">
            <a:avLst/>
          </a:prstGeom>
        </p:spPr>
      </p:pic>
      <p:sp>
        <p:nvSpPr>
          <p:cNvPr id="4" name="TextBox 3">
            <a:extLst>
              <a:ext uri="{FF2B5EF4-FFF2-40B4-BE49-F238E27FC236}">
                <a16:creationId xmlns:a16="http://schemas.microsoft.com/office/drawing/2014/main" id="{AD88D468-91E8-2346-B007-B36A6F67782A}"/>
              </a:ext>
            </a:extLst>
          </p:cNvPr>
          <p:cNvSpPr txBox="1"/>
          <p:nvPr/>
        </p:nvSpPr>
        <p:spPr>
          <a:xfrm>
            <a:off x="8665072" y="0"/>
            <a:ext cx="3526928" cy="523220"/>
          </a:xfrm>
          <a:prstGeom prst="rect">
            <a:avLst/>
          </a:prstGeom>
          <a:noFill/>
        </p:spPr>
        <p:txBody>
          <a:bodyPr wrap="none" rtlCol="0">
            <a:spAutoFit/>
          </a:bodyPr>
          <a:lstStyle/>
          <a:p>
            <a:r>
              <a:rPr lang="en-US" sz="2800" dirty="0">
                <a:latin typeface="Apple Chancery" panose="03020702040506060504" pitchFamily="66" charset="-79"/>
                <a:cs typeface="Apple Chancery" panose="03020702040506060504" pitchFamily="66" charset="-79"/>
              </a:rPr>
              <a:t>https://ILoveAllah.net</a:t>
            </a:r>
          </a:p>
        </p:txBody>
      </p:sp>
      <p:sp>
        <p:nvSpPr>
          <p:cNvPr id="5" name="TextBox 4">
            <a:extLst>
              <a:ext uri="{FF2B5EF4-FFF2-40B4-BE49-F238E27FC236}">
                <a16:creationId xmlns:a16="http://schemas.microsoft.com/office/drawing/2014/main" id="{E0FBAFE4-2A5D-9E46-9035-73D28F3E863E}"/>
              </a:ext>
            </a:extLst>
          </p:cNvPr>
          <p:cNvSpPr txBox="1"/>
          <p:nvPr/>
        </p:nvSpPr>
        <p:spPr>
          <a:xfrm>
            <a:off x="0" y="6412423"/>
            <a:ext cx="3526928" cy="523220"/>
          </a:xfrm>
          <a:prstGeom prst="rect">
            <a:avLst/>
          </a:prstGeom>
          <a:noFill/>
        </p:spPr>
        <p:txBody>
          <a:bodyPr wrap="none" rtlCol="0">
            <a:spAutoFit/>
          </a:bodyPr>
          <a:lstStyle/>
          <a:p>
            <a:r>
              <a:rPr lang="en-US" sz="2800" dirty="0">
                <a:latin typeface="Apple Chancery" panose="03020702040506060504" pitchFamily="66" charset="-79"/>
                <a:cs typeface="Apple Chancery" panose="03020702040506060504" pitchFamily="66" charset="-79"/>
              </a:rPr>
              <a:t>https://ILoveAllah.net</a:t>
            </a:r>
          </a:p>
        </p:txBody>
      </p:sp>
      <p:sp>
        <p:nvSpPr>
          <p:cNvPr id="6" name="TextBox 5">
            <a:extLst>
              <a:ext uri="{FF2B5EF4-FFF2-40B4-BE49-F238E27FC236}">
                <a16:creationId xmlns:a16="http://schemas.microsoft.com/office/drawing/2014/main" id="{3FBE7EB9-48BC-1E49-9F6D-EADF6AC2187C}"/>
              </a:ext>
            </a:extLst>
          </p:cNvPr>
          <p:cNvSpPr txBox="1"/>
          <p:nvPr/>
        </p:nvSpPr>
        <p:spPr>
          <a:xfrm>
            <a:off x="0" y="0"/>
            <a:ext cx="3526928" cy="523220"/>
          </a:xfrm>
          <a:prstGeom prst="rect">
            <a:avLst/>
          </a:prstGeom>
          <a:noFill/>
        </p:spPr>
        <p:txBody>
          <a:bodyPr wrap="none" rtlCol="0">
            <a:spAutoFit/>
          </a:bodyPr>
          <a:lstStyle/>
          <a:p>
            <a:r>
              <a:rPr lang="en-US" sz="2800" dirty="0">
                <a:latin typeface="Apple Chancery" panose="03020702040506060504" pitchFamily="66" charset="-79"/>
                <a:cs typeface="Apple Chancery" panose="03020702040506060504" pitchFamily="66" charset="-79"/>
              </a:rPr>
              <a:t>https://ILoveAllah.net</a:t>
            </a:r>
          </a:p>
        </p:txBody>
      </p:sp>
      <p:pic>
        <p:nvPicPr>
          <p:cNvPr id="7" name="Audio 6">
            <a:hlinkClick r:id="" action="ppaction://media"/>
            <a:extLst>
              <a:ext uri="{FF2B5EF4-FFF2-40B4-BE49-F238E27FC236}">
                <a16:creationId xmlns:a16="http://schemas.microsoft.com/office/drawing/2014/main" id="{842F1A23-5A9F-5E4A-B548-23D6CB9DA8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8" name="Rectangle 7">
            <a:extLst>
              <a:ext uri="{FF2B5EF4-FFF2-40B4-BE49-F238E27FC236}">
                <a16:creationId xmlns:a16="http://schemas.microsoft.com/office/drawing/2014/main" id="{4FAC412B-93BE-A741-868B-207EC8734CFF}"/>
              </a:ext>
            </a:extLst>
          </p:cNvPr>
          <p:cNvSpPr/>
          <p:nvPr/>
        </p:nvSpPr>
        <p:spPr>
          <a:xfrm>
            <a:off x="752169" y="1917290"/>
            <a:ext cx="10722076" cy="1815882"/>
          </a:xfrm>
          <a:prstGeom prst="rect">
            <a:avLst/>
          </a:prstGeom>
        </p:spPr>
        <p:txBody>
          <a:bodyPr wrap="square">
            <a:spAutoFit/>
          </a:bodyPr>
          <a:lstStyle/>
          <a:p>
            <a:r>
              <a:rPr lang="en-US" sz="2800" dirty="0">
                <a:latin typeface="Algerian" pitchFamily="82" charset="77"/>
              </a:rPr>
              <a:t>Website:</a:t>
            </a:r>
          </a:p>
          <a:p>
            <a:r>
              <a:rPr lang="en-US" sz="2800" dirty="0">
                <a:latin typeface="Algerian" pitchFamily="82" charset="77"/>
                <a:hlinkClick r:id="rId6"/>
              </a:rPr>
              <a:t>https://iloveallah.net</a:t>
            </a:r>
            <a:endParaRPr lang="en-US" sz="2800" dirty="0">
              <a:latin typeface="Algerian" pitchFamily="82" charset="77"/>
            </a:endParaRPr>
          </a:p>
          <a:p>
            <a:r>
              <a:rPr lang="en-US" sz="2800" dirty="0">
                <a:latin typeface="Algerian" pitchFamily="82" charset="77"/>
              </a:rPr>
              <a:t>YouTube Channel:</a:t>
            </a:r>
          </a:p>
          <a:p>
            <a:r>
              <a:rPr lang="en-US" sz="2800" dirty="0">
                <a:hlinkClick r:id="rId7"/>
              </a:rPr>
              <a:t>https://www.youtube.com/channel/UCZDYWIWY1pMaGg4-iw3uz1w</a:t>
            </a:r>
            <a:endParaRPr lang="en-US" sz="2800" dirty="0"/>
          </a:p>
        </p:txBody>
      </p:sp>
    </p:spTree>
    <p:extLst>
      <p:ext uri="{BB962C8B-B14F-4D97-AF65-F5344CB8AC3E}">
        <p14:creationId xmlns:p14="http://schemas.microsoft.com/office/powerpoint/2010/main" val="320573354"/>
      </p:ext>
    </p:extLst>
  </p:cSld>
  <p:clrMapOvr>
    <a:masterClrMapping/>
  </p:clrMapOvr>
  <mc:AlternateContent xmlns:mc="http://schemas.openxmlformats.org/markup-compatibility/2006" xmlns:p14="http://schemas.microsoft.com/office/powerpoint/2010/main">
    <mc:Choice Requires="p14">
      <p:transition spd="slow" p14:dur="2000" advTm="6254"/>
    </mc:Choice>
    <mc:Fallback xmlns="">
      <p:transition spd="slow" advTm="6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34A30-E28C-5149-9B9E-B1200F50046C}"/>
              </a:ext>
            </a:extLst>
          </p:cNvPr>
          <p:cNvSpPr/>
          <p:nvPr/>
        </p:nvSpPr>
        <p:spPr>
          <a:xfrm>
            <a:off x="428624" y="650354"/>
            <a:ext cx="10844214" cy="5557291"/>
          </a:xfrm>
          <a:prstGeom prst="rect">
            <a:avLst/>
          </a:prstGeom>
        </p:spPr>
        <p:txBody>
          <a:bodyPr wrap="square">
            <a:spAutoFit/>
          </a:bodyPr>
          <a:lstStyle/>
          <a:p>
            <a:pPr marL="742950" lvl="1" indent="-285750">
              <a:lnSpc>
                <a:spcPct val="200000"/>
              </a:lnSpc>
              <a:buFont typeface="+mj-lt"/>
              <a:buAutoNum type="alphaLcPeriod"/>
            </a:pPr>
            <a:r>
              <a:rPr lang="en-US" sz="2400" dirty="0">
                <a:latin typeface="Times New Roman" panose="02020603050405020304" pitchFamily="18" charset="0"/>
                <a:ea typeface="Times New Roman" panose="02020603050405020304" pitchFamily="18" charset="0"/>
              </a:rPr>
              <a:t>Humans are built of 2 parts</a:t>
            </a:r>
            <a:endParaRPr lang="en-US" sz="1600" dirty="0">
              <a:latin typeface="Times New Roman" panose="02020603050405020304" pitchFamily="18" charset="0"/>
              <a:ea typeface="Times New Roman" panose="02020603050405020304" pitchFamily="18" charset="0"/>
            </a:endParaRPr>
          </a:p>
          <a:p>
            <a:pPr marL="1143000" marR="0" lvl="2" indent="-228600">
              <a:lnSpc>
                <a:spcPct val="200000"/>
              </a:lnSpc>
              <a:spcBef>
                <a:spcPts val="0"/>
              </a:spcBef>
              <a:spcAft>
                <a:spcPts val="0"/>
              </a:spcAft>
              <a:buFont typeface="+mj-lt"/>
              <a:buAutoNum type="romanLcPeriod"/>
            </a:pPr>
            <a:r>
              <a:rPr lang="en-US" sz="2400" dirty="0">
                <a:latin typeface="Times New Roman" panose="02020603050405020304" pitchFamily="18" charset="0"/>
                <a:ea typeface="Times New Roman" panose="02020603050405020304" pitchFamily="18" charset="0"/>
              </a:rPr>
              <a:t>The body from earth</a:t>
            </a:r>
            <a:endParaRPr lang="ar-SA" sz="2400" dirty="0">
              <a:latin typeface="Times New Roman" panose="02020603050405020304" pitchFamily="18" charset="0"/>
              <a:ea typeface="Times New Roman" panose="02020603050405020304" pitchFamily="18" charset="0"/>
            </a:endParaRPr>
          </a:p>
          <a:p>
            <a:pPr marR="0" lvl="2" algn="r" rtl="1">
              <a:lnSpc>
                <a:spcPct val="200000"/>
              </a:lnSpc>
              <a:spcBef>
                <a:spcPts val="0"/>
              </a:spcBef>
              <a:spcAft>
                <a:spcPts val="0"/>
              </a:spcAft>
            </a:pPr>
            <a:r>
              <a:rPr lang="ar" dirty="0"/>
              <a:t>عن النبي صلى الله عليه وسلم قال: إن الله خلق آدم من قبضة قبضها من جميع الأرض</a:t>
            </a:r>
          </a:p>
          <a:p>
            <a:pPr marR="0" lvl="2" algn="r" rtl="1">
              <a:lnSpc>
                <a:spcPct val="200000"/>
              </a:lnSpc>
              <a:spcBef>
                <a:spcPts val="0"/>
              </a:spcBef>
              <a:spcAft>
                <a:spcPts val="0"/>
              </a:spcAft>
            </a:pPr>
            <a:r>
              <a:rPr lang="ar" sz="3200" dirty="0"/>
              <a:t>وَبَدَأَ خَلْقَ الْإِنْسَانِ مِنْ طِينٍ</a:t>
            </a:r>
            <a:endParaRPr lang="en-US" sz="2800" dirty="0">
              <a:latin typeface="Times New Roman" panose="02020603050405020304" pitchFamily="18" charset="0"/>
              <a:ea typeface="Times New Roman" panose="02020603050405020304" pitchFamily="18" charset="0"/>
            </a:endParaRPr>
          </a:p>
          <a:p>
            <a:pPr marL="1143000" marR="0" lvl="2" indent="-228600">
              <a:lnSpc>
                <a:spcPct val="200000"/>
              </a:lnSpc>
              <a:spcBef>
                <a:spcPts val="0"/>
              </a:spcBef>
              <a:spcAft>
                <a:spcPts val="0"/>
              </a:spcAft>
              <a:buFont typeface="+mj-lt"/>
              <a:buAutoNum type="romanLcPeriod"/>
            </a:pPr>
            <a:r>
              <a:rPr lang="en-US" sz="2400" dirty="0">
                <a:latin typeface="Times New Roman" panose="02020603050405020304" pitchFamily="18" charset="0"/>
                <a:ea typeface="Times New Roman" panose="02020603050405020304" pitchFamily="18" charset="0"/>
              </a:rPr>
              <a:t>The spirit or the soul from heavens (from Allah)</a:t>
            </a:r>
            <a:endParaRPr lang="ar-SA" sz="2400" dirty="0">
              <a:latin typeface="Times New Roman" panose="02020603050405020304" pitchFamily="18" charset="0"/>
              <a:ea typeface="Times New Roman" panose="02020603050405020304" pitchFamily="18" charset="0"/>
            </a:endParaRPr>
          </a:p>
          <a:p>
            <a:pPr algn="r" rtl="1"/>
            <a:r>
              <a:rPr lang="ar" sz="3600" dirty="0"/>
              <a:t>ثُمَّ سَوَّاهُ وَنَفَخَ فِيهِ مِنْ رُوحِهِ</a:t>
            </a:r>
            <a:endParaRPr lang="ar-SA" sz="4400" dirty="0">
              <a:latin typeface="Times New Roman" panose="02020603050405020304" pitchFamily="18" charset="0"/>
              <a:ea typeface="Times New Roman" panose="02020603050405020304" pitchFamily="18" charset="0"/>
            </a:endParaRPr>
          </a:p>
          <a:p>
            <a:pPr marR="0" lvl="2" algn="r" rtl="1">
              <a:lnSpc>
                <a:spcPct val="200000"/>
              </a:lnSpc>
              <a:spcBef>
                <a:spcPts val="0"/>
              </a:spcBef>
              <a:spcAft>
                <a:spcPts val="0"/>
              </a:spcAft>
            </a:pPr>
            <a:r>
              <a:rPr lang="ar" sz="2400" b="1" dirty="0"/>
              <a:t>فَإِذَا سَوَّيْتُهُ وَنَفَخْتُ فِيهِ مِن رُّوحِي</a:t>
            </a:r>
          </a:p>
          <a:p>
            <a:pPr marR="0" lvl="2" algn="r" rtl="1">
              <a:lnSpc>
                <a:spcPct val="200000"/>
              </a:lnSpc>
              <a:spcBef>
                <a:spcPts val="0"/>
              </a:spcBef>
              <a:spcAft>
                <a:spcPts val="0"/>
              </a:spcAft>
            </a:pPr>
            <a:endParaRPr lang="en-US" sz="1600" dirty="0">
              <a:solidFill>
                <a:schemeClr val="bg2"/>
              </a:solidFill>
              <a:effectLst/>
              <a:latin typeface="Times New Roman" panose="02020603050405020304" pitchFamily="18" charset="0"/>
              <a:ea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4F39F4D4-720D-8C4B-B56B-CDE8636B1D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18248536"/>
      </p:ext>
    </p:extLst>
  </p:cSld>
  <p:clrMapOvr>
    <a:masterClrMapping/>
  </p:clrMapOvr>
  <mc:AlternateContent xmlns:mc="http://schemas.openxmlformats.org/markup-compatibility/2006">
    <mc:Choice xmlns:p14="http://schemas.microsoft.com/office/powerpoint/2010/main" Requires="p14">
      <p:transition spd="slow" p14:dur="2000" advTm="69053"/>
    </mc:Choice>
    <mc:Fallback>
      <p:transition spd="slow" advTm="6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F34A30-E28C-5149-9B9E-B1200F50046C}"/>
              </a:ext>
            </a:extLst>
          </p:cNvPr>
          <p:cNvSpPr/>
          <p:nvPr/>
        </p:nvSpPr>
        <p:spPr>
          <a:xfrm>
            <a:off x="342898" y="1092443"/>
            <a:ext cx="11229977" cy="4411785"/>
          </a:xfrm>
          <a:prstGeom prst="rect">
            <a:avLst/>
          </a:prstGeom>
        </p:spPr>
        <p:txBody>
          <a:bodyPr wrap="square">
            <a:spAutoFit/>
          </a:bodyPr>
          <a:lstStyle/>
          <a:p>
            <a:pPr marR="0" lvl="1">
              <a:lnSpc>
                <a:spcPct val="200000"/>
              </a:lnSpc>
              <a:spcBef>
                <a:spcPts val="0"/>
              </a:spcBef>
              <a:spcAft>
                <a:spcPts val="0"/>
              </a:spcAft>
            </a:pPr>
            <a:r>
              <a:rPr lang="en-US" sz="2400" dirty="0">
                <a:latin typeface="Times New Roman" panose="02020603050405020304" pitchFamily="18" charset="0"/>
                <a:ea typeface="Times New Roman" panose="02020603050405020304" pitchFamily="18" charset="0"/>
              </a:rPr>
              <a:t>Those two parts are opposites and there is a conflict in needs</a:t>
            </a:r>
            <a:endParaRPr lang="en-US" sz="1600" dirty="0">
              <a:latin typeface="Times New Roman" panose="02020603050405020304" pitchFamily="18" charset="0"/>
              <a:ea typeface="Times New Roman" panose="02020603050405020304" pitchFamily="18" charset="0"/>
            </a:endParaRPr>
          </a:p>
          <a:p>
            <a:pPr marL="1143000" marR="0" lvl="2" indent="-228600">
              <a:lnSpc>
                <a:spcPct val="200000"/>
              </a:lnSpc>
              <a:spcBef>
                <a:spcPts val="0"/>
              </a:spcBef>
              <a:spcAft>
                <a:spcPts val="0"/>
              </a:spcAft>
              <a:buFont typeface="+mj-lt"/>
              <a:buAutoNum type="romanLcPeriod"/>
            </a:pPr>
            <a:r>
              <a:rPr lang="en-US" sz="2400" dirty="0">
                <a:latin typeface="Times New Roman" panose="02020603050405020304" pitchFamily="18" charset="0"/>
                <a:ea typeface="Times New Roman" panose="02020603050405020304" pitchFamily="18" charset="0"/>
              </a:rPr>
              <a:t>The body’s food is the desires from earth (eat, drink, sexual desires, success in life, money …)</a:t>
            </a:r>
            <a:endParaRPr lang="en-US" sz="1600" dirty="0">
              <a:latin typeface="Times New Roman" panose="02020603050405020304" pitchFamily="18" charset="0"/>
              <a:ea typeface="Times New Roman" panose="02020603050405020304" pitchFamily="18" charset="0"/>
            </a:endParaRPr>
          </a:p>
          <a:p>
            <a:pPr marL="1143000" marR="0" lvl="2" indent="-228600">
              <a:lnSpc>
                <a:spcPct val="200000"/>
              </a:lnSpc>
              <a:spcBef>
                <a:spcPts val="0"/>
              </a:spcBef>
              <a:spcAft>
                <a:spcPts val="0"/>
              </a:spcAft>
              <a:buFont typeface="+mj-lt"/>
              <a:buAutoNum type="romanLcPeriod"/>
            </a:pPr>
            <a:r>
              <a:rPr lang="en-US" sz="2400" dirty="0">
                <a:latin typeface="Times New Roman" panose="02020603050405020304" pitchFamily="18" charset="0"/>
                <a:ea typeface="Times New Roman" panose="02020603050405020304" pitchFamily="18" charset="0"/>
              </a:rPr>
              <a:t>The spirit or soul’s food is getting closer to Allah (Quran, </a:t>
            </a:r>
            <a:r>
              <a:rPr lang="en-US" sz="2400" dirty="0" err="1">
                <a:latin typeface="Times New Roman" panose="02020603050405020304" pitchFamily="18" charset="0"/>
                <a:ea typeface="Times New Roman" panose="02020603050405020304" pitchFamily="18" charset="0"/>
              </a:rPr>
              <a:t>Qiam</a:t>
            </a:r>
            <a:r>
              <a:rPr lang="en-US" sz="2400" dirty="0">
                <a:latin typeface="Times New Roman" panose="02020603050405020304" pitchFamily="18" charset="0"/>
                <a:ea typeface="Times New Roman" panose="02020603050405020304" pitchFamily="18" charset="0"/>
              </a:rPr>
              <a:t>, Khushoo3 …)</a:t>
            </a:r>
            <a:endParaRPr lang="en-US" sz="1600" dirty="0">
              <a:latin typeface="Times New Roman" panose="02020603050405020304" pitchFamily="18" charset="0"/>
              <a:ea typeface="Times New Roman" panose="02020603050405020304" pitchFamily="18" charset="0"/>
            </a:endParaRPr>
          </a:p>
          <a:p>
            <a:pPr>
              <a:lnSpc>
                <a:spcPct val="200000"/>
              </a:lnSpc>
            </a:pPr>
            <a:r>
              <a:rPr lang="en-US" sz="2400" dirty="0">
                <a:latin typeface="Times New Roman" panose="02020603050405020304" pitchFamily="18" charset="0"/>
                <a:ea typeface="Times New Roman" panose="02020603050405020304" pitchFamily="18" charset="0"/>
              </a:rPr>
              <a:t>We have been feeding the body the whole year and the spirit is about to scream from hunger.</a:t>
            </a:r>
            <a:endParaRPr lang="en-US" sz="1600" dirty="0">
              <a:effectLst/>
              <a:latin typeface="Times New Roman" panose="02020603050405020304" pitchFamily="18" charset="0"/>
              <a:ea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00C4F254-21F4-5A4E-8644-1AD74B0110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90086670"/>
      </p:ext>
    </p:extLst>
  </p:cSld>
  <p:clrMapOvr>
    <a:masterClrMapping/>
  </p:clrMapOvr>
  <mc:AlternateContent xmlns:mc="http://schemas.openxmlformats.org/markup-compatibility/2006">
    <mc:Choice xmlns:p14="http://schemas.microsoft.com/office/powerpoint/2010/main" Requires="p14">
      <p:transition spd="slow" p14:dur="2000" advTm="127446"/>
    </mc:Choice>
    <mc:Fallback>
      <p:transition spd="slow" advTm="127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FE29FC6-B4C3-C547-AB27-8FF67DDAF032}"/>
              </a:ext>
            </a:extLst>
          </p:cNvPr>
          <p:cNvSpPr/>
          <p:nvPr/>
        </p:nvSpPr>
        <p:spPr>
          <a:xfrm>
            <a:off x="629647" y="1523072"/>
            <a:ext cx="10699845" cy="4401205"/>
          </a:xfrm>
          <a:prstGeom prst="rect">
            <a:avLst/>
          </a:prstGeom>
        </p:spPr>
        <p:txBody>
          <a:bodyPr wrap="square">
            <a:spAutoFit/>
          </a:bodyPr>
          <a:lstStyle/>
          <a:p>
            <a:r>
              <a:rPr lang="en-US" sz="2800" dirty="0">
                <a:solidFill>
                  <a:srgbClr val="333333"/>
                </a:solidFill>
                <a:latin typeface="Noto Sans" panose="020B0502040504020204" pitchFamily="34" charset="0"/>
              </a:rPr>
              <a:t>These are all mentioned in the words of Allah Almighty: {Whoever works righteousness - whether male or female - while he (or she) is a true believer verily, </a:t>
            </a:r>
            <a:r>
              <a:rPr lang="en-US" sz="2800" b="1" dirty="0">
                <a:solidFill>
                  <a:srgbClr val="FF0000"/>
                </a:solidFill>
                <a:highlight>
                  <a:srgbClr val="FFFF00"/>
                </a:highlight>
                <a:latin typeface="Noto Sans" panose="020B0502040504020204" pitchFamily="34" charset="0"/>
              </a:rPr>
              <a:t>to him We will give a good life </a:t>
            </a:r>
            <a:r>
              <a:rPr lang="en-US" sz="2800" dirty="0">
                <a:solidFill>
                  <a:srgbClr val="FF0000"/>
                </a:solidFill>
                <a:highlight>
                  <a:srgbClr val="FFFF00"/>
                </a:highlight>
                <a:latin typeface="Noto Sans" panose="020B0502040504020204" pitchFamily="34" charset="0"/>
              </a:rPr>
              <a:t>(in this world), </a:t>
            </a:r>
            <a:r>
              <a:rPr lang="en-US" sz="2800" dirty="0">
                <a:solidFill>
                  <a:srgbClr val="333333"/>
                </a:solidFill>
                <a:latin typeface="Noto Sans" panose="020B0502040504020204" pitchFamily="34" charset="0"/>
              </a:rPr>
              <a:t>and We shall pay them certainly a reward in proportion to the best of what they used to do (i.e. Paradise in the Hereafter)} [Surat An-</a:t>
            </a:r>
            <a:r>
              <a:rPr lang="en-US" sz="2800" dirty="0" err="1">
                <a:solidFill>
                  <a:srgbClr val="333333"/>
                </a:solidFill>
                <a:latin typeface="Noto Sans" panose="020B0502040504020204" pitchFamily="34" charset="0"/>
              </a:rPr>
              <a:t>Nahl</a:t>
            </a:r>
            <a:r>
              <a:rPr lang="en-US" sz="2800" dirty="0">
                <a:solidFill>
                  <a:srgbClr val="333333"/>
                </a:solidFill>
                <a:latin typeface="Noto Sans" panose="020B0502040504020204" pitchFamily="34" charset="0"/>
              </a:rPr>
              <a:t>: 97].</a:t>
            </a:r>
          </a:p>
          <a:p>
            <a:pPr algn="r" rtl="1"/>
            <a:r>
              <a:rPr lang="en-US" sz="2800" dirty="0">
                <a:solidFill>
                  <a:srgbClr val="333333"/>
                </a:solidFill>
                <a:latin typeface="Noto Sans" panose="020B0502040504020204" pitchFamily="34" charset="0"/>
              </a:rPr>
              <a:t>{</a:t>
            </a:r>
            <a:r>
              <a:rPr lang="ar" sz="2800" dirty="0">
                <a:solidFill>
                  <a:srgbClr val="333333"/>
                </a:solidFill>
                <a:latin typeface="Noto Sans" panose="020B0502040504020204" pitchFamily="34" charset="0"/>
              </a:rPr>
              <a:t>مَنْ عَمِلَ صَالِحاً مِّن ذَكَرٍ أَوْ أُنثَى وَهُوَ مُؤْمِنٌ </a:t>
            </a:r>
            <a:r>
              <a:rPr lang="ar" sz="2800" b="1" dirty="0">
                <a:solidFill>
                  <a:srgbClr val="FF0000"/>
                </a:solidFill>
                <a:highlight>
                  <a:srgbClr val="FFFF00"/>
                </a:highlight>
                <a:latin typeface="Noto Sans" panose="020B0502040504020204" pitchFamily="34" charset="0"/>
              </a:rPr>
              <a:t>فَلَنُحْيِيَنَّهُ حَيَاةً طَيِّبَةً </a:t>
            </a:r>
            <a:r>
              <a:rPr lang="ar" sz="2800" dirty="0">
                <a:solidFill>
                  <a:srgbClr val="333333"/>
                </a:solidFill>
                <a:latin typeface="Noto Sans" panose="020B0502040504020204" pitchFamily="34" charset="0"/>
              </a:rPr>
              <a:t>وَلَنَجْزِيَنَّهُمْ أَجْرَهُم بِأَحْسَنِ مَا كَانُواْ يَعْمَلُونَ} النحل: 97</a:t>
            </a:r>
            <a:endParaRPr lang="en-US" sz="2800" dirty="0">
              <a:solidFill>
                <a:srgbClr val="333333"/>
              </a:solidFill>
              <a:latin typeface="Noto Sans" panose="020B0502040504020204" pitchFamily="34" charset="0"/>
            </a:endParaRPr>
          </a:p>
          <a:p>
            <a:endParaRPr lang="en-US" sz="2800" dirty="0">
              <a:solidFill>
                <a:srgbClr val="333333"/>
              </a:solidFill>
              <a:latin typeface="Noto Sans" panose="020B0502040504020204" pitchFamily="34" charset="0"/>
            </a:endParaRPr>
          </a:p>
          <a:p>
            <a:r>
              <a:rPr lang="en-US" sz="2800" dirty="0">
                <a:solidFill>
                  <a:srgbClr val="333333"/>
                </a:solidFill>
                <a:latin typeface="Noto Sans" panose="020B0502040504020204" pitchFamily="34" charset="0"/>
              </a:rPr>
              <a:t>The good life is the title of success. The aim from things is its benefit. The aim of success is happiness and the good life.</a:t>
            </a:r>
            <a:endParaRPr lang="en-US" sz="2800" dirty="0"/>
          </a:p>
        </p:txBody>
      </p:sp>
      <p:sp>
        <p:nvSpPr>
          <p:cNvPr id="3" name="Rectangle 2">
            <a:extLst>
              <a:ext uri="{FF2B5EF4-FFF2-40B4-BE49-F238E27FC236}">
                <a16:creationId xmlns:a16="http://schemas.microsoft.com/office/drawing/2014/main" id="{DEE960FD-78DA-FB41-AC64-6287E73B37E0}"/>
              </a:ext>
            </a:extLst>
          </p:cNvPr>
          <p:cNvSpPr/>
          <p:nvPr/>
        </p:nvSpPr>
        <p:spPr>
          <a:xfrm>
            <a:off x="1892163" y="549002"/>
            <a:ext cx="8067786" cy="769441"/>
          </a:xfrm>
          <a:prstGeom prst="rect">
            <a:avLst/>
          </a:prstGeom>
        </p:spPr>
        <p:txBody>
          <a:bodyPr wrap="none">
            <a:spAutoFit/>
          </a:bodyPr>
          <a:lstStyle/>
          <a:p>
            <a:r>
              <a:rPr lang="en-US" sz="4400" b="1" u="sng" dirty="0"/>
              <a:t>Happiness is a gift/</a:t>
            </a:r>
            <a:r>
              <a:rPr lang="ar-SA" sz="4400" b="1" u="sng" dirty="0"/>
              <a:t>رزق</a:t>
            </a:r>
            <a:r>
              <a:rPr lang="en-US" sz="4400" b="1" u="sng" dirty="0"/>
              <a:t> from Allah</a:t>
            </a:r>
          </a:p>
        </p:txBody>
      </p:sp>
      <p:pic>
        <p:nvPicPr>
          <p:cNvPr id="4" name="Audio 3">
            <a:hlinkClick r:id="" action="ppaction://media"/>
            <a:extLst>
              <a:ext uri="{FF2B5EF4-FFF2-40B4-BE49-F238E27FC236}">
                <a16:creationId xmlns:a16="http://schemas.microsoft.com/office/drawing/2014/main" id="{726E2AA2-A390-BB4D-ADBE-838DE47CF36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4215927733"/>
      </p:ext>
    </p:extLst>
  </p:cSld>
  <p:clrMapOvr>
    <a:masterClrMapping/>
  </p:clrMapOvr>
  <mc:AlternateContent xmlns:mc="http://schemas.openxmlformats.org/markup-compatibility/2006">
    <mc:Choice xmlns:p14="http://schemas.microsoft.com/office/powerpoint/2010/main" Requires="p14">
      <p:transition spd="slow" p14:dur="2000" advTm="118385"/>
    </mc:Choice>
    <mc:Fallback>
      <p:transition spd="slow" advTm="118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linds(horizontal)">
                                      <p:cBhvr>
                                        <p:cTn id="11" dur="500"/>
                                        <p:tgtEl>
                                          <p:spTgt spid="2">
                                            <p:txEl>
                                              <p:pRg st="0" end="0"/>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linds(horizontal)">
                                      <p:cBhvr>
                                        <p:cTn id="14" dur="500"/>
                                        <p:tgtEl>
                                          <p:spTgt spid="2">
                                            <p:txEl>
                                              <p:pRg st="1" end="1"/>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F2388-1ED8-D646-902C-83873B97DEFF}"/>
              </a:ext>
            </a:extLst>
          </p:cNvPr>
          <p:cNvSpPr txBox="1">
            <a:spLocks/>
          </p:cNvSpPr>
          <p:nvPr/>
        </p:nvSpPr>
        <p:spPr>
          <a:xfrm>
            <a:off x="992472" y="53603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How Can We change to be happy despite surrounding challenges and issues?</a:t>
            </a:r>
          </a:p>
        </p:txBody>
      </p:sp>
      <p:sp>
        <p:nvSpPr>
          <p:cNvPr id="3" name="Title 1">
            <a:extLst>
              <a:ext uri="{FF2B5EF4-FFF2-40B4-BE49-F238E27FC236}">
                <a16:creationId xmlns:a16="http://schemas.microsoft.com/office/drawing/2014/main" id="{A54F4A18-F094-3B47-8D5C-E0F9F139E195}"/>
              </a:ext>
            </a:extLst>
          </p:cNvPr>
          <p:cNvSpPr txBox="1">
            <a:spLocks/>
          </p:cNvSpPr>
          <p:nvPr/>
        </p:nvSpPr>
        <p:spPr>
          <a:xfrm>
            <a:off x="690504" y="2189645"/>
            <a:ext cx="10817568" cy="353674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We will go in a journey together step by step in this series. We will have something to practice every week. </a:t>
            </a:r>
          </a:p>
          <a:p>
            <a:r>
              <a:rPr lang="en-US" dirty="0"/>
              <a:t>We will move our hearts to get to each stage before moving to the next.</a:t>
            </a:r>
          </a:p>
          <a:p>
            <a:r>
              <a:rPr lang="en-US" dirty="0"/>
              <a:t>I have prepared this series in </a:t>
            </a:r>
            <a:r>
              <a:rPr lang="en-US" dirty="0">
                <a:solidFill>
                  <a:srgbClr val="C00000"/>
                </a:solidFill>
                <a:highlight>
                  <a:srgbClr val="FFFF00"/>
                </a:highlight>
              </a:rPr>
              <a:t>practical steps ordered gradually</a:t>
            </a:r>
            <a:r>
              <a:rPr lang="en-US" dirty="0"/>
              <a:t>.</a:t>
            </a:r>
          </a:p>
          <a:p>
            <a:endParaRPr lang="en-US" dirty="0"/>
          </a:p>
          <a:p>
            <a:r>
              <a:rPr lang="en-US" dirty="0"/>
              <a:t>So, every week we will have only one thing to practice.</a:t>
            </a:r>
          </a:p>
          <a:p>
            <a:endParaRPr lang="en-US" dirty="0"/>
          </a:p>
          <a:p>
            <a:r>
              <a:rPr lang="en-US" dirty="0"/>
              <a:t>I will include proof from Quran, Sunnah, Sahabah and ancestors' practices.</a:t>
            </a:r>
          </a:p>
          <a:p>
            <a:endParaRPr lang="en-US" dirty="0"/>
          </a:p>
        </p:txBody>
      </p:sp>
      <p:pic>
        <p:nvPicPr>
          <p:cNvPr id="4" name="Audio 3">
            <a:hlinkClick r:id="" action="ppaction://media"/>
            <a:extLst>
              <a:ext uri="{FF2B5EF4-FFF2-40B4-BE49-F238E27FC236}">
                <a16:creationId xmlns:a16="http://schemas.microsoft.com/office/drawing/2014/main" id="{427FDA5D-2F1E-D444-B9BF-39081085E1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9028409"/>
      </p:ext>
    </p:extLst>
  </p:cSld>
  <p:clrMapOvr>
    <a:masterClrMapping/>
  </p:clrMapOvr>
  <mc:AlternateContent xmlns:mc="http://schemas.openxmlformats.org/markup-compatibility/2006">
    <mc:Choice xmlns:p14="http://schemas.microsoft.com/office/powerpoint/2010/main" Requires="p14">
      <p:transition spd="slow" p14:dur="2000" advTm="281431"/>
    </mc:Choice>
    <mc:Fallback>
      <p:transition spd="slow" advTm="281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40841A-6C2E-324C-9457-265FCCE7ABB3}"/>
              </a:ext>
            </a:extLst>
          </p:cNvPr>
          <p:cNvSpPr/>
          <p:nvPr/>
        </p:nvSpPr>
        <p:spPr>
          <a:xfrm>
            <a:off x="285749" y="628650"/>
            <a:ext cx="11530013" cy="5509200"/>
          </a:xfrm>
          <a:prstGeom prst="rect">
            <a:avLst/>
          </a:prstGeom>
        </p:spPr>
        <p:txBody>
          <a:bodyPr wrap="square">
            <a:spAutoFit/>
          </a:bodyPr>
          <a:lstStyle/>
          <a:p>
            <a:pPr algn="r" rtl="1"/>
            <a:r>
              <a:rPr lang="ar" sz="3600" dirty="0">
                <a:solidFill>
                  <a:srgbClr val="333333"/>
                </a:solidFill>
                <a:latin typeface="NotoNaskhArabic"/>
              </a:rPr>
              <a:t>في الحديث الثابت الذي رواه أبو هريرة رضي الله عنه: «</a:t>
            </a:r>
            <a:r>
              <a:rPr lang="ar" sz="3600" b="1" dirty="0">
                <a:solidFill>
                  <a:srgbClr val="FF0000"/>
                </a:solidFill>
                <a:latin typeface="NotoNaskhArabic"/>
              </a:rPr>
              <a:t>إن من أحب الأعمال إلى الله إدخال السرور على قلب المؤمن، وأن يفرِّج عنه غمًّا، أو يقضي عنه دينًا، أو يطعمه من جوع</a:t>
            </a:r>
            <a:r>
              <a:rPr lang="ar" sz="3600" dirty="0">
                <a:solidFill>
                  <a:srgbClr val="333333"/>
                </a:solidFill>
                <a:latin typeface="NotoNaskhArabic"/>
              </a:rPr>
              <a:t>» (أخرجه البيهقي في شعب الإيمان، وحسنه الألباني في الصحيحة 1494). </a:t>
            </a:r>
            <a:endParaRPr lang="en-US" sz="3600" dirty="0">
              <a:solidFill>
                <a:srgbClr val="333333"/>
              </a:solidFill>
              <a:latin typeface="NotoNaskhArabic"/>
            </a:endParaRPr>
          </a:p>
          <a:p>
            <a:pPr algn="r" rtl="1"/>
            <a:r>
              <a:rPr lang="ar" sz="3600" dirty="0">
                <a:solidFill>
                  <a:srgbClr val="333333"/>
                </a:solidFill>
                <a:latin typeface="NotoNaskhArabic"/>
              </a:rPr>
              <a:t>وفي رواية للطبراني: «</a:t>
            </a:r>
            <a:r>
              <a:rPr lang="ar" sz="3600" dirty="0">
                <a:solidFill>
                  <a:srgbClr val="FF0000"/>
                </a:solidFill>
                <a:latin typeface="NotoNaskhArabic"/>
              </a:rPr>
              <a:t>إن أحب الأعمال إلى الله تعالى بعد الفرائض إدخال السرور على المسلم: كسوت عورته، أو أشبعت جوعته، أو قضيت حاجته</a:t>
            </a:r>
            <a:r>
              <a:rPr lang="ar" sz="3600" dirty="0">
                <a:solidFill>
                  <a:srgbClr val="333333"/>
                </a:solidFill>
                <a:latin typeface="NotoNaskhArabic"/>
              </a:rPr>
              <a:t>». وللطبراني أيضًا عن عائشة رضي الله عنها: «</a:t>
            </a:r>
            <a:r>
              <a:rPr lang="ar" sz="3600" dirty="0">
                <a:solidFill>
                  <a:srgbClr val="FF0000"/>
                </a:solidFill>
                <a:latin typeface="NotoNaskhArabic"/>
              </a:rPr>
              <a:t>من أدخل على أهل بيت من المسلمين سرورًا، لم يرض الله له ثوابًا دون الجنة</a:t>
            </a:r>
            <a:r>
              <a:rPr lang="ar" sz="3600" dirty="0">
                <a:solidFill>
                  <a:srgbClr val="333333"/>
                </a:solidFill>
                <a:latin typeface="NotoNaskhArabic"/>
              </a:rPr>
              <a:t>».</a:t>
            </a:r>
            <a:endParaRPr lang="en-US" sz="3600" dirty="0">
              <a:solidFill>
                <a:srgbClr val="333333"/>
              </a:solidFill>
              <a:latin typeface="NotoNaskhArabic"/>
            </a:endParaRPr>
          </a:p>
          <a:p>
            <a:pPr algn="r" rtl="1"/>
            <a:r>
              <a:rPr lang="ar" sz="3200" dirty="0"/>
              <a:t>في الحديث الذي رواه أنس رضي الله عنه: «</a:t>
            </a:r>
            <a:r>
              <a:rPr lang="ar" sz="3200" dirty="0">
                <a:solidFill>
                  <a:srgbClr val="FF0000"/>
                </a:solidFill>
              </a:rPr>
              <a:t>مَن لَقيَ أخاهُ المُسلِمَ بِما يُحِبّ لِيَسُرَّهُ بِذلك، سَرّهُ اللهُ عز وجل يومَ القيامة</a:t>
            </a:r>
            <a:r>
              <a:rPr lang="ar" sz="3200" dirty="0"/>
              <a:t>»</a:t>
            </a:r>
            <a:endParaRPr lang="en-US" sz="5400" dirty="0"/>
          </a:p>
        </p:txBody>
      </p:sp>
      <p:pic>
        <p:nvPicPr>
          <p:cNvPr id="3" name="Audio 2">
            <a:hlinkClick r:id="" action="ppaction://media"/>
            <a:extLst>
              <a:ext uri="{FF2B5EF4-FFF2-40B4-BE49-F238E27FC236}">
                <a16:creationId xmlns:a16="http://schemas.microsoft.com/office/drawing/2014/main" id="{6BBB3C43-48AE-D24D-92DD-79FF1294C9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64699175"/>
      </p:ext>
    </p:extLst>
  </p:cSld>
  <p:clrMapOvr>
    <a:masterClrMapping/>
  </p:clrMapOvr>
  <mc:AlternateContent xmlns:mc="http://schemas.openxmlformats.org/markup-compatibility/2006">
    <mc:Choice xmlns:p14="http://schemas.microsoft.com/office/powerpoint/2010/main" Requires="p14">
      <p:transition spd="slow" p14:dur="2000" advTm="52955"/>
    </mc:Choice>
    <mc:Fallback>
      <p:transition spd="slow" advTm="5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34FB4-3F3A-B149-9C13-8168BB458B11}"/>
              </a:ext>
            </a:extLst>
          </p:cNvPr>
          <p:cNvSpPr>
            <a:spLocks noGrp="1"/>
          </p:cNvSpPr>
          <p:nvPr>
            <p:ph type="ctrTitle"/>
          </p:nvPr>
        </p:nvSpPr>
        <p:spPr>
          <a:xfrm>
            <a:off x="1678983" y="2417735"/>
            <a:ext cx="9144000" cy="1154221"/>
          </a:xfrm>
        </p:spPr>
        <p:txBody>
          <a:bodyPr/>
          <a:lstStyle/>
          <a:p>
            <a:r>
              <a:rPr lang="en-US" dirty="0"/>
              <a:t>What is the first step?</a:t>
            </a:r>
          </a:p>
        </p:txBody>
      </p:sp>
      <p:pic>
        <p:nvPicPr>
          <p:cNvPr id="3" name="Audio 2">
            <a:hlinkClick r:id="" action="ppaction://media"/>
            <a:extLst>
              <a:ext uri="{FF2B5EF4-FFF2-40B4-BE49-F238E27FC236}">
                <a16:creationId xmlns:a16="http://schemas.microsoft.com/office/drawing/2014/main" id="{8A535469-A70F-C847-9411-F7BB6A2AD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27837247"/>
      </p:ext>
    </p:extLst>
  </p:cSld>
  <p:clrMapOvr>
    <a:masterClrMapping/>
  </p:clrMapOvr>
  <mc:AlternateContent xmlns:mc="http://schemas.openxmlformats.org/markup-compatibility/2006">
    <mc:Choice xmlns:p14="http://schemas.microsoft.com/office/powerpoint/2010/main" Requires="p14">
      <p:transition spd="slow" p14:dur="2000" advTm="7105"/>
    </mc:Choice>
    <mc:Fallback>
      <p:transition spd="slow" advTm="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2E77814-C2AA-1349-A77C-C6B8389C25DC}"/>
              </a:ext>
            </a:extLst>
          </p:cNvPr>
          <p:cNvPicPr>
            <a:picLocks noChangeAspect="1"/>
          </p:cNvPicPr>
          <p:nvPr/>
        </p:nvPicPr>
        <p:blipFill rotWithShape="1">
          <a:blip r:embed="rId5"/>
          <a:srcRect l="12108" r="12340" b="9092"/>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92BC27-6FDB-0847-B181-EE54C62A65EC}"/>
              </a:ext>
            </a:extLst>
          </p:cNvPr>
          <p:cNvSpPr>
            <a:spLocks noGrp="1"/>
          </p:cNvSpPr>
          <p:nvPr>
            <p:ph type="title"/>
          </p:nvPr>
        </p:nvSpPr>
        <p:spPr>
          <a:xfrm>
            <a:off x="195020" y="4312836"/>
            <a:ext cx="5651598" cy="1795962"/>
          </a:xfrm>
        </p:spPr>
        <p:txBody>
          <a:bodyPr vert="horz" lIns="91440" tIns="45720" rIns="91440" bIns="45720" rtlCol="0" anchor="b">
            <a:normAutofit/>
          </a:bodyPr>
          <a:lstStyle/>
          <a:p>
            <a:r>
              <a:rPr lang="en-US" sz="4800" dirty="0"/>
              <a:t>1. Ask Allah for help</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3F7612B-8E9F-0B48-AC94-C21DDEDB2EF0}"/>
              </a:ext>
            </a:extLst>
          </p:cNvPr>
          <p:cNvPicPr>
            <a:picLocks noChangeAspect="1"/>
          </p:cNvPicPr>
          <p:nvPr/>
        </p:nvPicPr>
        <p:blipFill>
          <a:blip r:embed="rId6"/>
          <a:stretch>
            <a:fillRect/>
          </a:stretch>
        </p:blipFill>
        <p:spPr>
          <a:xfrm>
            <a:off x="853774" y="1006072"/>
            <a:ext cx="3232150" cy="2959100"/>
          </a:xfrm>
          <a:prstGeom prst="rect">
            <a:avLst/>
          </a:prstGeom>
        </p:spPr>
      </p:pic>
      <p:pic>
        <p:nvPicPr>
          <p:cNvPr id="4" name="Picture 3">
            <a:extLst>
              <a:ext uri="{FF2B5EF4-FFF2-40B4-BE49-F238E27FC236}">
                <a16:creationId xmlns:a16="http://schemas.microsoft.com/office/drawing/2014/main" id="{FF536FDA-E7A8-114D-B359-E6E847980676}"/>
              </a:ext>
            </a:extLst>
          </p:cNvPr>
          <p:cNvPicPr>
            <a:picLocks noChangeAspect="1"/>
          </p:cNvPicPr>
          <p:nvPr/>
        </p:nvPicPr>
        <p:blipFill>
          <a:blip r:embed="rId7"/>
          <a:stretch>
            <a:fillRect/>
          </a:stretch>
        </p:blipFill>
        <p:spPr>
          <a:xfrm>
            <a:off x="1521650" y="3369788"/>
            <a:ext cx="2082800" cy="1003300"/>
          </a:xfrm>
          <a:prstGeom prst="rect">
            <a:avLst/>
          </a:prstGeom>
        </p:spPr>
      </p:pic>
      <p:pic>
        <p:nvPicPr>
          <p:cNvPr id="6" name="Audio 5">
            <a:hlinkClick r:id="" action="ppaction://media"/>
            <a:extLst>
              <a:ext uri="{FF2B5EF4-FFF2-40B4-BE49-F238E27FC236}">
                <a16:creationId xmlns:a16="http://schemas.microsoft.com/office/drawing/2014/main" id="{2730A7DB-D89A-EF49-A80B-D34E9045E2B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7591719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25171"/>
    </mc:Choice>
    <mc:Fallback>
      <p:transition spd="slow" advTm="25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D0A3A7-4C48-FD45-BB0C-AA2F598124BD}"/>
              </a:ext>
            </a:extLst>
          </p:cNvPr>
          <p:cNvPicPr>
            <a:picLocks noChangeAspect="1"/>
          </p:cNvPicPr>
          <p:nvPr/>
        </p:nvPicPr>
        <p:blipFill>
          <a:blip r:embed="rId4"/>
          <a:stretch>
            <a:fillRect/>
          </a:stretch>
        </p:blipFill>
        <p:spPr>
          <a:xfrm>
            <a:off x="0" y="456927"/>
            <a:ext cx="11189776" cy="5711554"/>
          </a:xfrm>
          <a:prstGeom prst="rect">
            <a:avLst/>
          </a:prstGeom>
        </p:spPr>
      </p:pic>
      <p:pic>
        <p:nvPicPr>
          <p:cNvPr id="3" name="Audio 2">
            <a:hlinkClick r:id="" action="ppaction://media"/>
            <a:extLst>
              <a:ext uri="{FF2B5EF4-FFF2-40B4-BE49-F238E27FC236}">
                <a16:creationId xmlns:a16="http://schemas.microsoft.com/office/drawing/2014/main" id="{4404B8C0-1570-F549-A802-6F7E09BE99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85455423"/>
      </p:ext>
    </p:extLst>
  </p:cSld>
  <p:clrMapOvr>
    <a:masterClrMapping/>
  </p:clrMapOvr>
  <mc:AlternateContent xmlns:mc="http://schemas.openxmlformats.org/markup-compatibility/2006">
    <mc:Choice xmlns:p14="http://schemas.microsoft.com/office/powerpoint/2010/main" Requires="p14">
      <p:transition spd="slow" p14:dur="2000" advTm="42492"/>
    </mc:Choice>
    <mc:Fallback>
      <p:transition spd="slow" advTm="42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163DB1-190E-7048-A2B8-BFED443D8700}"/>
              </a:ext>
            </a:extLst>
          </p:cNvPr>
          <p:cNvPicPr>
            <a:picLocks noChangeAspect="1"/>
          </p:cNvPicPr>
          <p:nvPr/>
        </p:nvPicPr>
        <p:blipFill>
          <a:blip r:embed="rId4"/>
          <a:stretch>
            <a:fillRect/>
          </a:stretch>
        </p:blipFill>
        <p:spPr>
          <a:xfrm>
            <a:off x="1333500" y="751344"/>
            <a:ext cx="9525000" cy="1612900"/>
          </a:xfrm>
          <a:prstGeom prst="rect">
            <a:avLst/>
          </a:prstGeom>
          <a:effectLst>
            <a:glow rad="241300">
              <a:schemeClr val="accent1">
                <a:alpha val="40000"/>
              </a:schemeClr>
            </a:glow>
            <a:outerShdw dist="152400" dir="5400000" sx="103000" sy="103000" algn="ctr" rotWithShape="0">
              <a:srgbClr val="000000">
                <a:alpha val="68000"/>
              </a:srgbClr>
            </a:outerShdw>
          </a:effectLst>
        </p:spPr>
      </p:pic>
      <p:sp>
        <p:nvSpPr>
          <p:cNvPr id="3" name="TextBox 2">
            <a:extLst>
              <a:ext uri="{FF2B5EF4-FFF2-40B4-BE49-F238E27FC236}">
                <a16:creationId xmlns:a16="http://schemas.microsoft.com/office/drawing/2014/main" id="{837A09FF-7156-A246-8E95-AFD80D86F9F7}"/>
              </a:ext>
            </a:extLst>
          </p:cNvPr>
          <p:cNvSpPr txBox="1"/>
          <p:nvPr/>
        </p:nvSpPr>
        <p:spPr>
          <a:xfrm>
            <a:off x="942814" y="2638586"/>
            <a:ext cx="10306372" cy="3416320"/>
          </a:xfrm>
          <a:prstGeom prst="rect">
            <a:avLst/>
          </a:prstGeom>
          <a:noFill/>
        </p:spPr>
        <p:txBody>
          <a:bodyPr wrap="square" rtlCol="0">
            <a:spAutoFit/>
          </a:bodyPr>
          <a:lstStyle/>
          <a:p>
            <a:r>
              <a:rPr lang="en-US" sz="2400" dirty="0">
                <a:latin typeface="Algerian" pitchFamily="82" charset="77"/>
              </a:rPr>
              <a:t>The Prophet (PBUH) said who ever share something good Will get </a:t>
            </a:r>
            <a:r>
              <a:rPr lang="en-US" sz="2400" dirty="0">
                <a:highlight>
                  <a:srgbClr val="FFFF00"/>
                </a:highlight>
                <a:latin typeface="Algerian" pitchFamily="82" charset="77"/>
              </a:rPr>
              <a:t>the same reward as who started it and It will keep multiplying until day of judgment</a:t>
            </a:r>
            <a:r>
              <a:rPr lang="en-US" sz="2400" dirty="0">
                <a:latin typeface="Algerian" pitchFamily="82" charset="77"/>
              </a:rPr>
              <a:t> </a:t>
            </a:r>
            <a:r>
              <a:rPr lang="en-US" sz="2400" dirty="0">
                <a:solidFill>
                  <a:srgbClr val="FF0000"/>
                </a:solidFill>
                <a:latin typeface="Algerian" pitchFamily="82" charset="77"/>
              </a:rPr>
              <a:t>Please, share to multiply the Reward</a:t>
            </a:r>
            <a:r>
              <a:rPr lang="en-US" sz="2400" dirty="0">
                <a:latin typeface="Algerian" pitchFamily="82" charset="77"/>
              </a:rPr>
              <a:t> isA.  When you subscribe, Like, and share you allow others to find it, </a:t>
            </a:r>
            <a:r>
              <a:rPr lang="en-US" sz="2400" dirty="0" err="1">
                <a:latin typeface="Algerian" pitchFamily="82" charset="77"/>
              </a:rPr>
              <a:t>isA</a:t>
            </a:r>
            <a:endParaRPr lang="en-US" sz="2400" dirty="0">
              <a:latin typeface="Algerian" pitchFamily="82" charset="77"/>
            </a:endParaRPr>
          </a:p>
          <a:p>
            <a:r>
              <a:rPr lang="en-US" sz="2400" dirty="0">
                <a:latin typeface="Algerian" pitchFamily="82" charset="77"/>
              </a:rPr>
              <a:t>Website:</a:t>
            </a:r>
          </a:p>
          <a:p>
            <a:r>
              <a:rPr lang="en-US" sz="2400" dirty="0">
                <a:latin typeface="Algerian" pitchFamily="82" charset="77"/>
                <a:hlinkClick r:id="rId5"/>
              </a:rPr>
              <a:t>https://iloveallah.net</a:t>
            </a:r>
            <a:endParaRPr lang="en-US" sz="2400" dirty="0">
              <a:latin typeface="Algerian" pitchFamily="82" charset="77"/>
            </a:endParaRPr>
          </a:p>
          <a:p>
            <a:r>
              <a:rPr lang="en-US" sz="2400" dirty="0">
                <a:latin typeface="Algerian" pitchFamily="82" charset="77"/>
              </a:rPr>
              <a:t>YouTube Channel:</a:t>
            </a:r>
          </a:p>
          <a:p>
            <a:r>
              <a:rPr lang="en-US" sz="2400" dirty="0">
                <a:hlinkClick r:id="rId6"/>
              </a:rPr>
              <a:t>https://www.youtube.com/channel/UCZDYWIWY1pMaGg4-iw3uz1w</a:t>
            </a:r>
            <a:endParaRPr lang="en-US" sz="2400" dirty="0">
              <a:latin typeface="Algerian" pitchFamily="82" charset="77"/>
            </a:endParaRPr>
          </a:p>
        </p:txBody>
      </p:sp>
      <p:pic>
        <p:nvPicPr>
          <p:cNvPr id="4" name="Audio 3">
            <a:hlinkClick r:id="" action="ppaction://media"/>
            <a:extLst>
              <a:ext uri="{FF2B5EF4-FFF2-40B4-BE49-F238E27FC236}">
                <a16:creationId xmlns:a16="http://schemas.microsoft.com/office/drawing/2014/main" id="{82DEB6E5-B089-1849-B199-798201105E8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76907000"/>
      </p:ext>
    </p:extLst>
  </p:cSld>
  <p:clrMapOvr>
    <a:masterClrMapping/>
  </p:clrMapOvr>
  <mc:AlternateContent xmlns:mc="http://schemas.openxmlformats.org/markup-compatibility/2006" xmlns:p14="http://schemas.microsoft.com/office/powerpoint/2010/main">
    <mc:Choice Requires="p14">
      <p:transition spd="slow" p14:dur="2000" advTm="152959"/>
    </mc:Choice>
    <mc:Fallback xmlns="">
      <p:transition spd="slow" advTm="152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672C3-5263-2849-9F30-F7A0B0618A78}"/>
              </a:ext>
            </a:extLst>
          </p:cNvPr>
          <p:cNvSpPr>
            <a:spLocks noGrp="1"/>
          </p:cNvSpPr>
          <p:nvPr>
            <p:ph type="ctrTitle"/>
          </p:nvPr>
        </p:nvSpPr>
        <p:spPr/>
        <p:txBody>
          <a:bodyPr>
            <a:normAutofit fontScale="90000"/>
          </a:bodyPr>
          <a:lstStyle/>
          <a:p>
            <a:r>
              <a:rPr lang="ar" dirty="0"/>
              <a:t>خطوات</a:t>
            </a:r>
            <a:r>
              <a:rPr lang="ar" b="1" cap="all" dirty="0"/>
              <a:t> عملية</a:t>
            </a:r>
            <a:r>
              <a:rPr lang="ar" dirty="0"/>
              <a:t> للسعادة</a:t>
            </a:r>
            <a:br>
              <a:rPr lang="en-US" dirty="0"/>
            </a:br>
            <a:r>
              <a:rPr lang="en-US" dirty="0"/>
              <a:t>Practical Steps to happiness</a:t>
            </a:r>
            <a:br>
              <a:rPr lang="en-US" dirty="0"/>
            </a:br>
            <a:r>
              <a:rPr lang="en-US" dirty="0"/>
              <a:t>Introduction</a:t>
            </a:r>
          </a:p>
        </p:txBody>
      </p:sp>
      <p:sp>
        <p:nvSpPr>
          <p:cNvPr id="3" name="Subtitle 2">
            <a:extLst>
              <a:ext uri="{FF2B5EF4-FFF2-40B4-BE49-F238E27FC236}">
                <a16:creationId xmlns:a16="http://schemas.microsoft.com/office/drawing/2014/main" id="{DBDA5005-981B-0B46-8D20-55AD4DCC0993}"/>
              </a:ext>
            </a:extLst>
          </p:cNvPr>
          <p:cNvSpPr>
            <a:spLocks noGrp="1"/>
          </p:cNvSpPr>
          <p:nvPr>
            <p:ph type="subTitle" idx="1"/>
          </p:nvPr>
        </p:nvSpPr>
        <p:spPr/>
        <p:txBody>
          <a:bodyPr/>
          <a:lstStyle/>
          <a:p>
            <a:r>
              <a:rPr lang="en-US" dirty="0">
                <a:hlinkClick r:id="rId4"/>
              </a:rPr>
              <a:t>https://ILoveAllah.net</a:t>
            </a:r>
            <a:r>
              <a:rPr lang="en-US" dirty="0"/>
              <a:t> </a:t>
            </a:r>
          </a:p>
        </p:txBody>
      </p:sp>
      <p:pic>
        <p:nvPicPr>
          <p:cNvPr id="5" name="Audio 4">
            <a:hlinkClick r:id="" action="ppaction://media"/>
            <a:extLst>
              <a:ext uri="{FF2B5EF4-FFF2-40B4-BE49-F238E27FC236}">
                <a16:creationId xmlns:a16="http://schemas.microsoft.com/office/drawing/2014/main" id="{A603D243-0ABE-414B-A6E8-42B3161812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9495486"/>
      </p:ext>
    </p:extLst>
  </p:cSld>
  <p:clrMapOvr>
    <a:masterClrMapping/>
  </p:clrMapOvr>
  <mc:AlternateContent xmlns:mc="http://schemas.openxmlformats.org/markup-compatibility/2006">
    <mc:Choice xmlns:p14="http://schemas.microsoft.com/office/powerpoint/2010/main" Requires="p14">
      <p:transition spd="slow" p14:dur="2000" advTm="5941"/>
    </mc:Choice>
    <mc:Fallback>
      <p:transition spd="slow" advTm="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7AD43EF-E8EE-5741-BC3D-0F1DF6075956}"/>
              </a:ext>
            </a:extLst>
          </p:cNvPr>
          <p:cNvSpPr/>
          <p:nvPr/>
        </p:nvSpPr>
        <p:spPr>
          <a:xfrm>
            <a:off x="568657" y="982176"/>
            <a:ext cx="11054686" cy="4893647"/>
          </a:xfrm>
          <a:prstGeom prst="rect">
            <a:avLst/>
          </a:prstGeom>
        </p:spPr>
        <p:txBody>
          <a:bodyPr wrap="square">
            <a:spAutoFit/>
          </a:bodyPr>
          <a:lstStyle/>
          <a:p>
            <a:pPr fontAlgn="base"/>
            <a:r>
              <a:rPr lang="en-US" sz="1600" dirty="0">
                <a:solidFill>
                  <a:srgbClr val="000000"/>
                </a:solidFill>
                <a:latin typeface="Droid Serif"/>
              </a:rPr>
              <a:t>Ibn al-</a:t>
            </a:r>
            <a:r>
              <a:rPr lang="en-US" sz="1600" dirty="0" err="1">
                <a:solidFill>
                  <a:srgbClr val="000000"/>
                </a:solidFill>
                <a:latin typeface="Droid Serif"/>
              </a:rPr>
              <a:t>Qayyim</a:t>
            </a:r>
            <a:r>
              <a:rPr lang="en-US" sz="1600" dirty="0">
                <a:solidFill>
                  <a:srgbClr val="000000"/>
                </a:solidFill>
                <a:latin typeface="Droid Serif"/>
              </a:rPr>
              <a:t> reported: Shaykh Ibn </a:t>
            </a:r>
            <a:r>
              <a:rPr lang="en-US" sz="1600" dirty="0" err="1">
                <a:solidFill>
                  <a:srgbClr val="000000"/>
                </a:solidFill>
                <a:latin typeface="Droid Serif"/>
              </a:rPr>
              <a:t>Taymiyyah</a:t>
            </a:r>
            <a:r>
              <a:rPr lang="en-US" sz="1600" dirty="0">
                <a:solidFill>
                  <a:srgbClr val="000000"/>
                </a:solidFill>
                <a:latin typeface="Droid Serif"/>
              </a:rPr>
              <a:t>, may Allah have mercy on him, said to me once, “</a:t>
            </a:r>
            <a:r>
              <a:rPr lang="en-US" sz="2800" dirty="0">
                <a:solidFill>
                  <a:srgbClr val="000000"/>
                </a:solidFill>
                <a:latin typeface="Droid Serif"/>
              </a:rPr>
              <a:t>In this life there is a paradise, who did not enter it, will not enter the paradise in the hereafter … what can my enemies do to me? My paradise and my garden are in my heart wherever I go and they are never separated from me. If I am imprisoned, then it is seclusion for worship. If I am killed, then it is martyrdom. If they expel me from my land, then it is tourism.</a:t>
            </a:r>
            <a:r>
              <a:rPr lang="en-US" sz="1600" dirty="0">
                <a:solidFill>
                  <a:srgbClr val="000000"/>
                </a:solidFill>
                <a:latin typeface="Droid Serif"/>
              </a:rPr>
              <a:t>”</a:t>
            </a:r>
          </a:p>
          <a:p>
            <a:pPr fontAlgn="base"/>
            <a:r>
              <a:rPr lang="en-US" sz="1600" dirty="0">
                <a:solidFill>
                  <a:srgbClr val="000000"/>
                </a:solidFill>
                <a:latin typeface="Droid Serif"/>
              </a:rPr>
              <a:t>Source: </a:t>
            </a:r>
            <a:r>
              <a:rPr lang="en-US" sz="1600" dirty="0" err="1">
                <a:solidFill>
                  <a:srgbClr val="000000"/>
                </a:solidFill>
                <a:latin typeface="Droid Serif"/>
              </a:rPr>
              <a:t>al-Wābil</a:t>
            </a:r>
            <a:r>
              <a:rPr lang="en-US" sz="1600" dirty="0">
                <a:solidFill>
                  <a:srgbClr val="000000"/>
                </a:solidFill>
                <a:latin typeface="Droid Serif"/>
              </a:rPr>
              <a:t> </a:t>
            </a:r>
            <a:r>
              <a:rPr lang="en-US" sz="1600" dirty="0" err="1">
                <a:solidFill>
                  <a:srgbClr val="000000"/>
                </a:solidFill>
                <a:latin typeface="Droid Serif"/>
              </a:rPr>
              <a:t>al-Ṣayyib</a:t>
            </a:r>
            <a:r>
              <a:rPr lang="en-US" sz="1600" dirty="0">
                <a:solidFill>
                  <a:srgbClr val="000000"/>
                </a:solidFill>
                <a:latin typeface="Droid Serif"/>
              </a:rPr>
              <a:t> 1/48</a:t>
            </a:r>
          </a:p>
          <a:p>
            <a:pPr fontAlgn="base"/>
            <a:endParaRPr lang="en-US" sz="1600" dirty="0">
              <a:solidFill>
                <a:srgbClr val="000000"/>
              </a:solidFill>
              <a:latin typeface="Droid Serif"/>
            </a:endParaRPr>
          </a:p>
          <a:p>
            <a:pPr algn="r" fontAlgn="base"/>
            <a:r>
              <a:rPr lang="ar" sz="1600" dirty="0">
                <a:solidFill>
                  <a:srgbClr val="000000"/>
                </a:solidFill>
                <a:latin typeface="Droid Serif"/>
              </a:rPr>
              <a:t>عن ابن القيم قَالَ وَقَالَ لِي شَيْخَ الْإِسْلَامِ ابْنَ تَيْمِيَّةَ رحمه الله مَرَّةً </a:t>
            </a:r>
            <a:r>
              <a:rPr lang="ar" sz="2400" b="1" dirty="0"/>
              <a:t>إنّ في الدينا جنة من لم يدخلها لم يدخل جنة الآخرة ...</a:t>
            </a:r>
            <a:r>
              <a:rPr lang="ar" sz="4400" b="1" dirty="0"/>
              <a:t> </a:t>
            </a:r>
            <a:r>
              <a:rPr lang="ar" sz="3200" dirty="0">
                <a:solidFill>
                  <a:srgbClr val="000000"/>
                </a:solidFill>
                <a:latin typeface="Droid Serif"/>
              </a:rPr>
              <a:t>مَا يَصْنَعُ أَعْدَائِي بِي أَنَا جَنَّتِي وَبُسْتَانِي فِي صَدْرِي أَيْنَ رُحْت فَهِيَ مَعِي لَا تُفَارِقُنِي أَنَا حَبْسِي خَلْوَةٌ وَقَتْلِي شَهَادَةٌ وَإِخْرَاجِي مِنْ بَلَدِي سِيَاحَةٌ</a:t>
            </a:r>
            <a:r>
              <a:rPr lang="en-US" sz="3200" dirty="0">
                <a:solidFill>
                  <a:srgbClr val="000000"/>
                </a:solidFill>
                <a:latin typeface="Droid Serif"/>
              </a:rPr>
              <a:t> </a:t>
            </a:r>
            <a:endParaRPr lang="ar" sz="1600" dirty="0">
              <a:solidFill>
                <a:srgbClr val="000000"/>
              </a:solidFill>
              <a:latin typeface="Droid Serif"/>
            </a:endParaRPr>
          </a:p>
          <a:p>
            <a:pPr algn="r" fontAlgn="base"/>
            <a:r>
              <a:rPr lang="ar" sz="1600" dirty="0">
                <a:solidFill>
                  <a:srgbClr val="000000"/>
                </a:solidFill>
                <a:latin typeface="Droid Serif"/>
              </a:rPr>
              <a:t>1/48 الوابل الصيب من الكلم الطيب</a:t>
            </a:r>
          </a:p>
        </p:txBody>
      </p:sp>
      <p:sp>
        <p:nvSpPr>
          <p:cNvPr id="2" name="Rectangle 1">
            <a:extLst>
              <a:ext uri="{FF2B5EF4-FFF2-40B4-BE49-F238E27FC236}">
                <a16:creationId xmlns:a16="http://schemas.microsoft.com/office/drawing/2014/main" id="{07114A42-34D6-E042-87D6-8724AF6B41FF}"/>
              </a:ext>
            </a:extLst>
          </p:cNvPr>
          <p:cNvSpPr/>
          <p:nvPr/>
        </p:nvSpPr>
        <p:spPr>
          <a:xfrm>
            <a:off x="2649062" y="413117"/>
            <a:ext cx="6131807" cy="646331"/>
          </a:xfrm>
          <a:prstGeom prst="rect">
            <a:avLst/>
          </a:prstGeom>
        </p:spPr>
        <p:txBody>
          <a:bodyPr wrap="none">
            <a:spAutoFit/>
          </a:bodyPr>
          <a:lstStyle/>
          <a:p>
            <a:r>
              <a:rPr lang="en-US" sz="3600" b="1" u="sng" dirty="0"/>
              <a:t>Happiness is in the heart/Spirit</a:t>
            </a:r>
          </a:p>
        </p:txBody>
      </p:sp>
      <p:pic>
        <p:nvPicPr>
          <p:cNvPr id="4" name="Audio 3">
            <a:hlinkClick r:id="" action="ppaction://media"/>
            <a:extLst>
              <a:ext uri="{FF2B5EF4-FFF2-40B4-BE49-F238E27FC236}">
                <a16:creationId xmlns:a16="http://schemas.microsoft.com/office/drawing/2014/main" id="{BC258340-E8FB-604D-A8D7-E9708653E65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226800" y="5892800"/>
            <a:ext cx="812800" cy="812800"/>
          </a:xfrm>
          <a:prstGeom prst="rect">
            <a:avLst/>
          </a:prstGeom>
        </p:spPr>
      </p:pic>
    </p:spTree>
    <p:custDataLst>
      <p:tags r:id="rId1"/>
    </p:custDataLst>
    <p:extLst>
      <p:ext uri="{BB962C8B-B14F-4D97-AF65-F5344CB8AC3E}">
        <p14:creationId xmlns:p14="http://schemas.microsoft.com/office/powerpoint/2010/main" val="2587210827"/>
      </p:ext>
    </p:extLst>
  </p:cSld>
  <p:clrMapOvr>
    <a:masterClrMapping/>
  </p:clrMapOvr>
  <mc:AlternateContent xmlns:mc="http://schemas.openxmlformats.org/markup-compatibility/2006">
    <mc:Choice xmlns:p14="http://schemas.microsoft.com/office/powerpoint/2010/main" Requires="p14">
      <p:transition spd="slow" p14:dur="2000" advTm="185689"/>
    </mc:Choice>
    <mc:Fallback>
      <p:transition spd="slow" advTm="185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1AEF3E-CCC0-6E41-82CC-33942DF04FBE}"/>
              </a:ext>
            </a:extLst>
          </p:cNvPr>
          <p:cNvSpPr/>
          <p:nvPr/>
        </p:nvSpPr>
        <p:spPr>
          <a:xfrm>
            <a:off x="0" y="838498"/>
            <a:ext cx="11858625" cy="3970318"/>
          </a:xfrm>
          <a:prstGeom prst="rect">
            <a:avLst/>
          </a:prstGeom>
        </p:spPr>
        <p:txBody>
          <a:bodyPr wrap="square">
            <a:spAutoFit/>
          </a:bodyPr>
          <a:lstStyle/>
          <a:p>
            <a:pPr algn="r"/>
            <a:r>
              <a:rPr lang="ar" sz="3600" dirty="0">
                <a:latin typeface="inherit"/>
              </a:rPr>
              <a:t>وكان يقول في محبسه في القلعة: </a:t>
            </a:r>
          </a:p>
          <a:p>
            <a:pPr algn="r"/>
            <a:r>
              <a:rPr lang="ar" sz="3600" dirty="0">
                <a:latin typeface="inherit"/>
              </a:rPr>
              <a:t>لو بذلت لهم ملء هذه القلعة ذهبا ما عدل عندي شكر هذه النعمة، أو قال: ما جزيتهم على ما تسببوا لي فيه من الخير ونحو هذا.</a:t>
            </a:r>
          </a:p>
          <a:p>
            <a:pPr algn="r"/>
            <a:endParaRPr lang="ar" sz="3600" b="0" i="0" dirty="0">
              <a:effectLst/>
              <a:latin typeface="inherit"/>
            </a:endParaRPr>
          </a:p>
          <a:p>
            <a:r>
              <a:rPr lang="en-US" sz="3600" b="0" i="0" dirty="0">
                <a:effectLst/>
                <a:latin typeface="inherit"/>
              </a:rPr>
              <a:t>He said when he was a prisoner in the castle</a:t>
            </a:r>
            <a:r>
              <a:rPr lang="en-US" sz="3600" dirty="0">
                <a:latin typeface="inherit"/>
              </a:rPr>
              <a:t>: “If I gave them gold to fill this castle, will not be enough to thank them on the good they gave to me. ???</a:t>
            </a:r>
            <a:endParaRPr lang="ar" sz="3600" b="0" i="0" dirty="0">
              <a:effectLst/>
              <a:latin typeface="inherit"/>
            </a:endParaRPr>
          </a:p>
        </p:txBody>
      </p:sp>
      <p:pic>
        <p:nvPicPr>
          <p:cNvPr id="3" name="Picture 2">
            <a:extLst>
              <a:ext uri="{FF2B5EF4-FFF2-40B4-BE49-F238E27FC236}">
                <a16:creationId xmlns:a16="http://schemas.microsoft.com/office/drawing/2014/main" id="{DC4A2BA4-93FF-3C4E-85C0-BCB23169FFAD}"/>
              </a:ext>
            </a:extLst>
          </p:cNvPr>
          <p:cNvPicPr>
            <a:picLocks noChangeAspect="1"/>
          </p:cNvPicPr>
          <p:nvPr/>
        </p:nvPicPr>
        <p:blipFill>
          <a:blip r:embed="rId4"/>
          <a:stretch>
            <a:fillRect/>
          </a:stretch>
        </p:blipFill>
        <p:spPr>
          <a:xfrm>
            <a:off x="5068811" y="4600575"/>
            <a:ext cx="2332113" cy="1909762"/>
          </a:xfrm>
          <a:prstGeom prst="rect">
            <a:avLst/>
          </a:prstGeom>
        </p:spPr>
      </p:pic>
      <p:pic>
        <p:nvPicPr>
          <p:cNvPr id="4" name="Audio 3">
            <a:hlinkClick r:id="" action="ppaction://media"/>
            <a:extLst>
              <a:ext uri="{FF2B5EF4-FFF2-40B4-BE49-F238E27FC236}">
                <a16:creationId xmlns:a16="http://schemas.microsoft.com/office/drawing/2014/main" id="{003C8CA8-0663-B342-9E59-AD813B60F8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55317783"/>
      </p:ext>
    </p:extLst>
  </p:cSld>
  <p:clrMapOvr>
    <a:masterClrMapping/>
  </p:clrMapOvr>
  <mc:AlternateContent xmlns:mc="http://schemas.openxmlformats.org/markup-compatibility/2006">
    <mc:Choice xmlns:p14="http://schemas.microsoft.com/office/powerpoint/2010/main" Requires="p14">
      <p:transition spd="slow" p14:dur="2000" advTm="48234"/>
    </mc:Choice>
    <mc:Fallback>
      <p:transition spd="slow" advTm="4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BF992C-4366-F24F-9851-39FFF30C5ADB}"/>
              </a:ext>
            </a:extLst>
          </p:cNvPr>
          <p:cNvSpPr/>
          <p:nvPr/>
        </p:nvSpPr>
        <p:spPr>
          <a:xfrm>
            <a:off x="442913" y="800100"/>
            <a:ext cx="11430000" cy="5262979"/>
          </a:xfrm>
          <a:prstGeom prst="rect">
            <a:avLst/>
          </a:prstGeom>
        </p:spPr>
        <p:txBody>
          <a:bodyPr wrap="square">
            <a:spAutoFit/>
          </a:bodyPr>
          <a:lstStyle/>
          <a:p>
            <a:pPr algn="r"/>
            <a:r>
              <a:rPr lang="ar" sz="2400" b="1" dirty="0">
                <a:latin typeface="inherit"/>
              </a:rPr>
              <a:t>وقال لي مرة: </a:t>
            </a:r>
          </a:p>
          <a:p>
            <a:pPr algn="r"/>
            <a:r>
              <a:rPr lang="ar" sz="2400" b="1" dirty="0">
                <a:latin typeface="inherit"/>
              </a:rPr>
              <a:t>المحبوس من حبس قلبه عن ربه تعالى، والمأسور من أسره هواه.</a:t>
            </a:r>
            <a:endParaRPr lang="en-US" sz="2400" b="1" dirty="0">
              <a:latin typeface="inherit"/>
            </a:endParaRPr>
          </a:p>
          <a:p>
            <a:r>
              <a:rPr lang="en-US" sz="2400" b="1" dirty="0">
                <a:latin typeface="inherit"/>
              </a:rPr>
              <a:t>The prisoner is who locked his heart away from Allah and the slave who is a slave for his desires</a:t>
            </a:r>
            <a:endParaRPr lang="ar" sz="2400" b="1" dirty="0">
              <a:latin typeface="inherit"/>
            </a:endParaRPr>
          </a:p>
          <a:p>
            <a:pPr algn="r"/>
            <a:r>
              <a:rPr lang="ar" sz="2400" b="1" dirty="0">
                <a:latin typeface="inherit"/>
              </a:rPr>
              <a:t>ولما أدخل إلى القلعة وصار داخل السور نظر إليه وقال: {فَضُرِبَ بَيْنَهُمْ بِسُورٍ لَهُ بَابٌ بَاطِنُهُ فِيهِ الرَّحْمَةُ وَظَاهِرُهُ مِنْ قِبَلِهِ الْعَذَابُ}.</a:t>
            </a:r>
          </a:p>
          <a:p>
            <a:pPr algn="r"/>
            <a:r>
              <a:rPr lang="ar" sz="2400" b="1" dirty="0">
                <a:latin typeface="inherit"/>
              </a:rPr>
              <a:t>وعلم الله ما رأيت أحدا، </a:t>
            </a:r>
            <a:r>
              <a:rPr lang="ar" sz="2400" b="1" i="1" dirty="0">
                <a:solidFill>
                  <a:srgbClr val="FF0000"/>
                </a:solidFill>
                <a:highlight>
                  <a:srgbClr val="FFFF00"/>
                </a:highlight>
                <a:latin typeface="inherit"/>
              </a:rPr>
              <a:t>أطيب عيشا منه قط مع ما كان فيه من ضيق العيس وخلاف الرفاهية والنعيم، بل ضدها</a:t>
            </a:r>
            <a:r>
              <a:rPr lang="ar" sz="2400" b="1" dirty="0">
                <a:latin typeface="inherit"/>
              </a:rPr>
              <a:t>، ومع ما كان فيه من الحبس والتهديد والإرهاق، </a:t>
            </a:r>
            <a:r>
              <a:rPr lang="ar" sz="2400" b="1" dirty="0">
                <a:solidFill>
                  <a:srgbClr val="FF0000"/>
                </a:solidFill>
                <a:latin typeface="inherit"/>
              </a:rPr>
              <a:t>وهو مع ذلك من أطيب الناس عيشا وأشرحهم صدرا</a:t>
            </a:r>
            <a:r>
              <a:rPr lang="ar" sz="2400" b="1" dirty="0">
                <a:latin typeface="inherit"/>
              </a:rPr>
              <a:t>، وأقواهم قلبا، وأسرهم نفسا، تلوح نضرة النعيم على وجهه. </a:t>
            </a:r>
          </a:p>
          <a:p>
            <a:pPr algn="r"/>
            <a:r>
              <a:rPr lang="ar" sz="2400" b="1" dirty="0">
                <a:latin typeface="inherit"/>
              </a:rPr>
              <a:t>وكنا إذا اشتد بنا الخوف وساءت منا الظنون وضاقت بنا الأرض أتيناه فما هو إلا أن نراه ونسمع كلامه: فيذهب ذلك كله، وينقلب انشراحا، وقوة ويقينا وطمأنينة.</a:t>
            </a:r>
          </a:p>
          <a:p>
            <a:pPr algn="r"/>
            <a:r>
              <a:rPr lang="ar" sz="2400" b="1" dirty="0">
                <a:latin typeface="inherit"/>
              </a:rPr>
              <a:t>فسبحان من أشهد عباده جنته قبل لقائه، وفتح لهم أبوابها في دار العمل فأتاهم من روحها ونسيمها وطيبها ما استفرغ قواهم لطلبها والمسابقة إليها.</a:t>
            </a:r>
          </a:p>
          <a:p>
            <a:pPr algn="r"/>
            <a:r>
              <a:rPr lang="ar" sz="2400" b="1" dirty="0">
                <a:latin typeface="inherit"/>
              </a:rPr>
              <a:t>الوابل الصيب (ص١٠٥، ١٠٦) والمدارج (جـ٤٣١/١).</a:t>
            </a:r>
            <a:endParaRPr lang="ar" sz="2400" b="1" i="0" dirty="0">
              <a:effectLst/>
              <a:latin typeface="inherit"/>
            </a:endParaRPr>
          </a:p>
        </p:txBody>
      </p:sp>
      <p:pic>
        <p:nvPicPr>
          <p:cNvPr id="3" name="Audio 2">
            <a:hlinkClick r:id="" action="ppaction://media"/>
            <a:extLst>
              <a:ext uri="{FF2B5EF4-FFF2-40B4-BE49-F238E27FC236}">
                <a16:creationId xmlns:a16="http://schemas.microsoft.com/office/drawing/2014/main" id="{B0A7BC45-1127-4D42-87AC-4EA08BE8B9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84751008"/>
      </p:ext>
    </p:extLst>
  </p:cSld>
  <p:clrMapOvr>
    <a:masterClrMapping/>
  </p:clrMapOvr>
  <mc:AlternateContent xmlns:mc="http://schemas.openxmlformats.org/markup-compatibility/2006">
    <mc:Choice xmlns:p14="http://schemas.microsoft.com/office/powerpoint/2010/main" Requires="p14">
      <p:transition spd="slow" p14:dur="2000" advTm="75570"/>
    </mc:Choice>
    <mc:Fallback>
      <p:transition spd="slow" advTm="75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B582-987B-5546-9159-F8F1E5D10DC2}"/>
              </a:ext>
            </a:extLst>
          </p:cNvPr>
          <p:cNvSpPr>
            <a:spLocks noGrp="1"/>
          </p:cNvSpPr>
          <p:nvPr>
            <p:ph type="title"/>
          </p:nvPr>
        </p:nvSpPr>
        <p:spPr>
          <a:xfrm>
            <a:off x="1179163" y="2348908"/>
            <a:ext cx="10515600" cy="1325563"/>
          </a:xfrm>
        </p:spPr>
        <p:txBody>
          <a:bodyPr/>
          <a:lstStyle/>
          <a:p>
            <a:r>
              <a:rPr lang="en-US" dirty="0"/>
              <a:t>Can we get to this state?</a:t>
            </a:r>
          </a:p>
        </p:txBody>
      </p:sp>
      <p:pic>
        <p:nvPicPr>
          <p:cNvPr id="3" name="Audio 2">
            <a:hlinkClick r:id="" action="ppaction://media"/>
            <a:extLst>
              <a:ext uri="{FF2B5EF4-FFF2-40B4-BE49-F238E27FC236}">
                <a16:creationId xmlns:a16="http://schemas.microsoft.com/office/drawing/2014/main" id="{92EFA177-8288-0741-80CD-D927699D788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66913611"/>
      </p:ext>
    </p:extLst>
  </p:cSld>
  <p:clrMapOvr>
    <a:masterClrMapping/>
  </p:clrMapOvr>
  <mc:AlternateContent xmlns:mc="http://schemas.openxmlformats.org/markup-compatibility/2006">
    <mc:Choice xmlns:p14="http://schemas.microsoft.com/office/powerpoint/2010/main" Requires="p14">
      <p:transition spd="slow" p14:dur="2000" advTm="22838"/>
    </mc:Choice>
    <mc:Fallback>
      <p:transition spd="slow" advTm="22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9799EA-BAC6-E949-8798-1AD0F5C10FC7}"/>
              </a:ext>
            </a:extLst>
          </p:cNvPr>
          <p:cNvSpPr/>
          <p:nvPr/>
        </p:nvSpPr>
        <p:spPr>
          <a:xfrm>
            <a:off x="433028" y="725752"/>
            <a:ext cx="11027391" cy="5632311"/>
          </a:xfrm>
          <a:prstGeom prst="rect">
            <a:avLst/>
          </a:prstGeom>
        </p:spPr>
        <p:txBody>
          <a:bodyPr wrap="square">
            <a:spAutoFit/>
          </a:bodyPr>
          <a:lstStyle/>
          <a:p>
            <a:pPr algn="just" rtl="1"/>
            <a:r>
              <a:rPr lang="ar" sz="3200" dirty="0">
                <a:solidFill>
                  <a:srgbClr val="800000"/>
                </a:solidFill>
                <a:latin typeface="Amiri"/>
              </a:rPr>
              <a:t>من كانتِ الآخرةُ هَمَّهُ جعلَ اللَّهُ غناهُ في قلبِهِ وجمعَ لَه شملَهُ وأتتهُ الدُّنيا وَهيَ راغمةٌ ، ومن كانتِ الدُّنيا همَّهُ جعلَ اللَّهُ فقرَهُ بينَ عينيهِ وفرَّقَ عليهِ شملَهُ ، ولم يأتِهِ منَ الدُّنيا إلَّا ما قُدِّرَ لَهُ</a:t>
            </a:r>
          </a:p>
          <a:p>
            <a:pPr algn="just" rtl="1"/>
            <a:r>
              <a:rPr lang="ar" sz="2000" dirty="0">
                <a:solidFill>
                  <a:srgbClr val="333333"/>
                </a:solidFill>
                <a:latin typeface="Amiri"/>
              </a:rPr>
              <a:t>الراوي : </a:t>
            </a:r>
            <a:r>
              <a:rPr lang="ar" sz="2000" dirty="0">
                <a:solidFill>
                  <a:srgbClr val="AE8422"/>
                </a:solidFill>
                <a:latin typeface="Amiri"/>
              </a:rPr>
              <a:t>أنس بن مالك</a:t>
            </a:r>
            <a:r>
              <a:rPr lang="ar" sz="2000" dirty="0">
                <a:solidFill>
                  <a:srgbClr val="333333"/>
                </a:solidFill>
                <a:latin typeface="Amiri"/>
              </a:rPr>
              <a:t> </a:t>
            </a:r>
            <a:r>
              <a:rPr lang="ar" sz="2000" dirty="0">
                <a:solidFill>
                  <a:srgbClr val="800000"/>
                </a:solidFill>
                <a:latin typeface="Amiri"/>
              </a:rPr>
              <a:t>|</a:t>
            </a:r>
            <a:r>
              <a:rPr lang="ar" sz="2000" dirty="0">
                <a:solidFill>
                  <a:srgbClr val="333333"/>
                </a:solidFill>
                <a:latin typeface="Amiri"/>
              </a:rPr>
              <a:t> المحدث : </a:t>
            </a:r>
            <a:r>
              <a:rPr lang="ar" sz="2000" dirty="0">
                <a:solidFill>
                  <a:srgbClr val="AE8422"/>
                </a:solidFill>
                <a:latin typeface="Amiri"/>
              </a:rPr>
              <a:t>الألباني</a:t>
            </a:r>
            <a:r>
              <a:rPr lang="ar" sz="2000" dirty="0">
                <a:solidFill>
                  <a:srgbClr val="333333"/>
                </a:solidFill>
                <a:latin typeface="Amiri"/>
              </a:rPr>
              <a:t> </a:t>
            </a:r>
            <a:r>
              <a:rPr lang="ar" sz="2000" dirty="0">
                <a:solidFill>
                  <a:srgbClr val="800000"/>
                </a:solidFill>
                <a:latin typeface="Amiri"/>
              </a:rPr>
              <a:t>|</a:t>
            </a:r>
            <a:r>
              <a:rPr lang="ar" sz="2000" dirty="0">
                <a:solidFill>
                  <a:srgbClr val="333333"/>
                </a:solidFill>
                <a:latin typeface="Amiri"/>
              </a:rPr>
              <a:t> المصدر : </a:t>
            </a:r>
            <a:r>
              <a:rPr lang="ar" sz="2000" dirty="0">
                <a:solidFill>
                  <a:srgbClr val="AE8422"/>
                </a:solidFill>
                <a:latin typeface="Amiri"/>
              </a:rPr>
              <a:t>صحيح الترمذي</a:t>
            </a:r>
            <a:endParaRPr lang="ar" sz="2000" dirty="0">
              <a:solidFill>
                <a:srgbClr val="333333"/>
              </a:solidFill>
              <a:latin typeface="Amiri"/>
            </a:endParaRPr>
          </a:p>
          <a:p>
            <a:pPr algn="just" rtl="1"/>
            <a:r>
              <a:rPr lang="ar" sz="2000" dirty="0">
                <a:solidFill>
                  <a:srgbClr val="333333"/>
                </a:solidFill>
                <a:latin typeface="Amiri"/>
              </a:rPr>
              <a:t>الصفحة أو الرقم: </a:t>
            </a:r>
            <a:r>
              <a:rPr lang="ar" sz="2000" dirty="0">
                <a:solidFill>
                  <a:srgbClr val="AE8422"/>
                </a:solidFill>
                <a:latin typeface="Amiri"/>
              </a:rPr>
              <a:t>2465</a:t>
            </a:r>
            <a:r>
              <a:rPr lang="ar" sz="2000" dirty="0">
                <a:solidFill>
                  <a:srgbClr val="333333"/>
                </a:solidFill>
                <a:latin typeface="Amiri"/>
              </a:rPr>
              <a:t> </a:t>
            </a:r>
            <a:r>
              <a:rPr lang="ar" sz="2000" dirty="0">
                <a:solidFill>
                  <a:srgbClr val="800000"/>
                </a:solidFill>
                <a:latin typeface="Amiri"/>
              </a:rPr>
              <a:t>|</a:t>
            </a:r>
            <a:r>
              <a:rPr lang="ar" sz="2000" dirty="0">
                <a:solidFill>
                  <a:srgbClr val="333333"/>
                </a:solidFill>
                <a:latin typeface="Amiri"/>
              </a:rPr>
              <a:t> خلاصة حكم المحدث : </a:t>
            </a:r>
            <a:r>
              <a:rPr lang="ar" sz="2000" dirty="0">
                <a:solidFill>
                  <a:srgbClr val="AE8422"/>
                </a:solidFill>
                <a:latin typeface="Amiri"/>
              </a:rPr>
              <a:t>صحيح</a:t>
            </a:r>
            <a:endParaRPr lang="en-US" sz="2000" dirty="0">
              <a:solidFill>
                <a:srgbClr val="AE8422"/>
              </a:solidFill>
              <a:latin typeface="Amiri"/>
            </a:endParaRPr>
          </a:p>
          <a:p>
            <a:r>
              <a:rPr lang="en-US" dirty="0"/>
              <a:t>In the Hadith, the Messenger of Allah, peace and blessings of Allah be upon him, has said: "</a:t>
            </a:r>
            <a:r>
              <a:rPr lang="en-US" sz="3200" dirty="0"/>
              <a:t>verily, whoever takes </a:t>
            </a:r>
            <a:r>
              <a:rPr lang="en-US" sz="3200" b="1" i="1" dirty="0">
                <a:solidFill>
                  <a:srgbClr val="FF0000"/>
                </a:solidFill>
              </a:rPr>
              <a:t>the Hereafter as is his concern</a:t>
            </a:r>
            <a:r>
              <a:rPr lang="en-US" sz="3200" dirty="0"/>
              <a:t>, Allah makes his richness in his </a:t>
            </a:r>
            <a:r>
              <a:rPr lang="en-US" sz="3200" b="1" i="1" dirty="0">
                <a:solidFill>
                  <a:srgbClr val="FF0000"/>
                </a:solidFill>
              </a:rPr>
              <a:t>heart</a:t>
            </a:r>
            <a:r>
              <a:rPr lang="en-US" sz="3200" dirty="0"/>
              <a:t> and reunites him then this worldly life will come to him forced. And whoever has this worldly life as is his concern, Allah makes his poverty between his eyes and disperses him and he will not gain from this worldly life but only what is destined for him.</a:t>
            </a:r>
            <a:r>
              <a:rPr lang="en-US" dirty="0"/>
              <a:t>" [Al-</a:t>
            </a:r>
            <a:r>
              <a:rPr lang="en-US" dirty="0" err="1"/>
              <a:t>Albani</a:t>
            </a:r>
            <a:r>
              <a:rPr lang="en-US" dirty="0"/>
              <a:t>, authentic]. </a:t>
            </a:r>
            <a:endParaRPr lang="ar" sz="3200" b="0" i="0" dirty="0">
              <a:solidFill>
                <a:srgbClr val="333333"/>
              </a:solidFill>
              <a:effectLst/>
              <a:latin typeface="Amiri"/>
            </a:endParaRPr>
          </a:p>
        </p:txBody>
      </p:sp>
      <p:pic>
        <p:nvPicPr>
          <p:cNvPr id="3" name="Audio 2">
            <a:hlinkClick r:id="" action="ppaction://media"/>
            <a:extLst>
              <a:ext uri="{FF2B5EF4-FFF2-40B4-BE49-F238E27FC236}">
                <a16:creationId xmlns:a16="http://schemas.microsoft.com/office/drawing/2014/main" id="{C1E25352-6F3A-A24F-AA99-7BA71BEAD8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00955766"/>
      </p:ext>
    </p:extLst>
  </p:cSld>
  <p:clrMapOvr>
    <a:masterClrMapping/>
  </p:clrMapOvr>
  <mc:AlternateContent xmlns:mc="http://schemas.openxmlformats.org/markup-compatibility/2006">
    <mc:Choice xmlns:p14="http://schemas.microsoft.com/office/powerpoint/2010/main" Requires="p14">
      <p:transition spd="slow" p14:dur="2000" advTm="158307"/>
    </mc:Choice>
    <mc:Fallback>
      <p:transition spd="slow" advTm="158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209796-7FE8-5E4F-A021-12A3B45933F0}"/>
              </a:ext>
            </a:extLst>
          </p:cNvPr>
          <p:cNvSpPr/>
          <p:nvPr/>
        </p:nvSpPr>
        <p:spPr>
          <a:xfrm>
            <a:off x="539857" y="746266"/>
            <a:ext cx="11112285" cy="4524315"/>
          </a:xfrm>
          <a:prstGeom prst="rect">
            <a:avLst/>
          </a:prstGeom>
        </p:spPr>
        <p:txBody>
          <a:bodyPr wrap="square">
            <a:spAutoFit/>
          </a:bodyPr>
          <a:lstStyle/>
          <a:p>
            <a:r>
              <a:rPr lang="en-US" sz="3200" dirty="0">
                <a:solidFill>
                  <a:srgbClr val="333333"/>
                </a:solidFill>
                <a:latin typeface="Noto Sans" panose="020B0502040504020204" pitchFamily="34" charset="0"/>
              </a:rPr>
              <a:t>the Prophet, peace and blessings of Allah be upon Him, has said in the Hadith: "whoever makes all concerns as only one; which is the concern of the Hereafter, Allah will suffice him from all other concerns; and this whose concerns of the conditions of the worldly life are ramified, Allah will not care in which valley he perishes" [Declared good by Al-</a:t>
            </a:r>
            <a:r>
              <a:rPr lang="en-US" sz="3200" dirty="0" err="1">
                <a:solidFill>
                  <a:srgbClr val="333333"/>
                </a:solidFill>
                <a:latin typeface="Noto Sans" panose="020B0502040504020204" pitchFamily="34" charset="0"/>
              </a:rPr>
              <a:t>Albani</a:t>
            </a:r>
            <a:r>
              <a:rPr lang="en-US" sz="3200" dirty="0">
                <a:solidFill>
                  <a:srgbClr val="333333"/>
                </a:solidFill>
                <a:latin typeface="Noto Sans" panose="020B0502040504020204" pitchFamily="34" charset="0"/>
              </a:rPr>
              <a:t>].</a:t>
            </a:r>
          </a:p>
          <a:p>
            <a:r>
              <a:rPr lang="en-US" sz="3200" dirty="0">
                <a:solidFill>
                  <a:srgbClr val="333333"/>
                </a:solidFill>
                <a:latin typeface="Noto Sans" panose="020B0502040504020204" pitchFamily="34" charset="0"/>
              </a:rPr>
              <a:t> «</a:t>
            </a:r>
            <a:r>
              <a:rPr lang="ar" sz="3200" dirty="0">
                <a:solidFill>
                  <a:srgbClr val="333333"/>
                </a:solidFill>
                <a:latin typeface="Noto Sans" panose="020B0502040504020204" pitchFamily="34" charset="0"/>
              </a:rPr>
              <a:t>من جعل الهموم هما واحدا، هم المعاد، كفاه الله سائر همومه، و من تشعبت به الهموم من أحوال الدنيا لم يبال الله في أي أوديتها هلك» حسنه الألباني</a:t>
            </a:r>
            <a:br>
              <a:rPr lang="ar" sz="3200" dirty="0"/>
            </a:br>
            <a:endParaRPr lang="en-US" sz="3200" dirty="0"/>
          </a:p>
        </p:txBody>
      </p:sp>
      <p:sp>
        <p:nvSpPr>
          <p:cNvPr id="3" name="Rectangle 2">
            <a:extLst>
              <a:ext uri="{FF2B5EF4-FFF2-40B4-BE49-F238E27FC236}">
                <a16:creationId xmlns:a16="http://schemas.microsoft.com/office/drawing/2014/main" id="{822F88F2-6F07-FC40-B34F-DBA4A5A6FE44}"/>
              </a:ext>
            </a:extLst>
          </p:cNvPr>
          <p:cNvSpPr/>
          <p:nvPr/>
        </p:nvSpPr>
        <p:spPr>
          <a:xfrm>
            <a:off x="539857" y="5347525"/>
            <a:ext cx="11453246" cy="830997"/>
          </a:xfrm>
          <a:prstGeom prst="rect">
            <a:avLst/>
          </a:prstGeom>
        </p:spPr>
        <p:txBody>
          <a:bodyPr wrap="square">
            <a:spAutoFit/>
          </a:bodyPr>
          <a:lstStyle/>
          <a:p>
            <a:r>
              <a:rPr lang="en-US" sz="2400" i="1" dirty="0"/>
              <a:t>Story of happiness and Heedlessness [hearts, </a:t>
            </a:r>
            <a:r>
              <a:rPr lang="en-US" sz="2400" i="1" dirty="0" err="1"/>
              <a:t>madarij</a:t>
            </a:r>
            <a:r>
              <a:rPr lang="en-US" sz="2400" i="1" dirty="0"/>
              <a:t>, As if you see him, A journey to happiness …]</a:t>
            </a:r>
          </a:p>
        </p:txBody>
      </p:sp>
      <p:pic>
        <p:nvPicPr>
          <p:cNvPr id="4" name="Audio 3">
            <a:hlinkClick r:id="" action="ppaction://media"/>
            <a:extLst>
              <a:ext uri="{FF2B5EF4-FFF2-40B4-BE49-F238E27FC236}">
                <a16:creationId xmlns:a16="http://schemas.microsoft.com/office/drawing/2014/main" id="{CF7AA618-0D44-9645-ADF5-B5EB9107B6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86379321"/>
      </p:ext>
    </p:extLst>
  </p:cSld>
  <p:clrMapOvr>
    <a:masterClrMapping/>
  </p:clrMapOvr>
  <mc:AlternateContent xmlns:mc="http://schemas.openxmlformats.org/markup-compatibility/2006">
    <mc:Choice xmlns:p14="http://schemas.microsoft.com/office/powerpoint/2010/main" Requires="p14">
      <p:transition spd="slow" p14:dur="2000" advTm="212940"/>
    </mc:Choice>
    <mc:Fallback>
      <p:transition spd="slow" advTm="21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DB582-987B-5546-9159-F8F1E5D10DC2}"/>
              </a:ext>
            </a:extLst>
          </p:cNvPr>
          <p:cNvSpPr>
            <a:spLocks noGrp="1"/>
          </p:cNvSpPr>
          <p:nvPr>
            <p:ph type="title"/>
          </p:nvPr>
        </p:nvSpPr>
        <p:spPr>
          <a:xfrm>
            <a:off x="1179163" y="2348908"/>
            <a:ext cx="10515600" cy="1325563"/>
          </a:xfrm>
        </p:spPr>
        <p:txBody>
          <a:bodyPr/>
          <a:lstStyle/>
          <a:p>
            <a:r>
              <a:rPr lang="en-US" dirty="0"/>
              <a:t>How Can we get to this state?</a:t>
            </a:r>
          </a:p>
        </p:txBody>
      </p:sp>
      <p:pic>
        <p:nvPicPr>
          <p:cNvPr id="3" name="Audio 2">
            <a:hlinkClick r:id="" action="ppaction://media"/>
            <a:extLst>
              <a:ext uri="{FF2B5EF4-FFF2-40B4-BE49-F238E27FC236}">
                <a16:creationId xmlns:a16="http://schemas.microsoft.com/office/drawing/2014/main" id="{283D593C-6490-4743-BC3E-2C2CAE7ADB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2482316"/>
      </p:ext>
    </p:extLst>
  </p:cSld>
  <p:clrMapOvr>
    <a:masterClrMapping/>
  </p:clrMapOvr>
  <mc:AlternateContent xmlns:mc="http://schemas.openxmlformats.org/markup-compatibility/2006">
    <mc:Choice xmlns:p14="http://schemas.microsoft.com/office/powerpoint/2010/main" Requires="p14">
      <p:transition spd="slow" p14:dur="2000" advTm="54111"/>
    </mc:Choice>
    <mc:Fallback>
      <p:transition spd="slow" advTm="5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8.6"/>
</p:tagLst>
</file>

<file path=ppt/tags/tag2.xml><?xml version="1.0" encoding="utf-8"?>
<p:tagLst xmlns:a="http://schemas.openxmlformats.org/drawingml/2006/main" xmlns:r="http://schemas.openxmlformats.org/officeDocument/2006/relationships" xmlns:p="http://schemas.openxmlformats.org/presentationml/2006/main">
  <p:tag name="TIMING" val="|7.1"/>
</p:tagLst>
</file>

<file path=ppt/tags/tag3.xml><?xml version="1.0" encoding="utf-8"?>
<p:tagLst xmlns:a="http://schemas.openxmlformats.org/drawingml/2006/main" xmlns:r="http://schemas.openxmlformats.org/officeDocument/2006/relationships" xmlns:p="http://schemas.openxmlformats.org/presentationml/2006/main">
  <p:tag name="TIMING" val="|2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hutbah_Template" id="{0EB0F3B9-A7DE-814B-BC80-C0105E1D609D}" vid="{B7D2EEA2-20D7-5748-9585-B21F7FE86E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2059</TotalTime>
  <Words>1367</Words>
  <Application>Microsoft Macintosh PowerPoint</Application>
  <PresentationFormat>Widescreen</PresentationFormat>
  <Paragraphs>70</Paragraphs>
  <Slides>18</Slides>
  <Notes>0</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Algerian</vt:lpstr>
      <vt:lpstr>Amiri</vt:lpstr>
      <vt:lpstr>Apple Chancery</vt:lpstr>
      <vt:lpstr>Arial</vt:lpstr>
      <vt:lpstr>Calibri</vt:lpstr>
      <vt:lpstr>Calibri Light</vt:lpstr>
      <vt:lpstr>Droid Serif</vt:lpstr>
      <vt:lpstr>inherit</vt:lpstr>
      <vt:lpstr>Noto Sans</vt:lpstr>
      <vt:lpstr>NotoNaskhArabic</vt:lpstr>
      <vt:lpstr>Times New Roman</vt:lpstr>
      <vt:lpstr>Office Theme</vt:lpstr>
      <vt:lpstr>PowerPoint Presentation</vt:lpstr>
      <vt:lpstr>خطوات عملية للسعادة Practical Steps to happiness Introduction</vt:lpstr>
      <vt:lpstr>PowerPoint Presentation</vt:lpstr>
      <vt:lpstr>PowerPoint Presentation</vt:lpstr>
      <vt:lpstr>PowerPoint Presentation</vt:lpstr>
      <vt:lpstr>Can we get to this state?</vt:lpstr>
      <vt:lpstr>PowerPoint Presentation</vt:lpstr>
      <vt:lpstr>PowerPoint Presentation</vt:lpstr>
      <vt:lpstr>How Can we get to this state?</vt:lpstr>
      <vt:lpstr>PowerPoint Presentation</vt:lpstr>
      <vt:lpstr>PowerPoint Presentation</vt:lpstr>
      <vt:lpstr>PowerPoint Presentation</vt:lpstr>
      <vt:lpstr>PowerPoint Presentation</vt:lpstr>
      <vt:lpstr>PowerPoint Presentation</vt:lpstr>
      <vt:lpstr>What is the first step?</vt:lpstr>
      <vt:lpstr>1. Ask Allah for help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خطوات عملية للسعادة Practical Steps to happiness Introduction</dc:title>
  <dc:creator>Rany Elhousieny</dc:creator>
  <cp:lastModifiedBy>Rany Elhousieny</cp:lastModifiedBy>
  <cp:revision>2</cp:revision>
  <dcterms:created xsi:type="dcterms:W3CDTF">2020-07-01T16:52:11Z</dcterms:created>
  <dcterms:modified xsi:type="dcterms:W3CDTF">2020-07-04T05:36:35Z</dcterms:modified>
</cp:coreProperties>
</file>