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88" r:id="rId2"/>
    <p:sldId id="390" r:id="rId3"/>
    <p:sldId id="414" r:id="rId4"/>
    <p:sldId id="415" r:id="rId5"/>
    <p:sldId id="416" r:id="rId6"/>
    <p:sldId id="417" r:id="rId7"/>
    <p:sldId id="419" r:id="rId8"/>
    <p:sldId id="420" r:id="rId9"/>
    <p:sldId id="412" r:id="rId10"/>
    <p:sldId id="418" r:id="rId11"/>
    <p:sldId id="411" r:id="rId12"/>
    <p:sldId id="410" r:id="rId13"/>
    <p:sldId id="409" r:id="rId14"/>
    <p:sldId id="413" r:id="rId15"/>
    <p:sldId id="421" r:id="rId16"/>
    <p:sldId id="422" r:id="rId17"/>
    <p:sldId id="423" r:id="rId18"/>
    <p:sldId id="424" r:id="rId19"/>
    <p:sldId id="425" r:id="rId20"/>
    <p:sldId id="426" r:id="rId21"/>
    <p:sldId id="270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4" dt="2020-09-19T14:38:28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98" autoAdjust="0"/>
    <p:restoredTop sz="94274"/>
  </p:normalViewPr>
  <p:slideViewPr>
    <p:cSldViewPr snapToGrid="0">
      <p:cViewPr>
        <p:scale>
          <a:sx n="94" d="100"/>
          <a:sy n="94" d="100"/>
        </p:scale>
        <p:origin x="1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82B27-3B79-495D-8446-C09AECC1698E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E3149-C63B-4CF5-B107-199EC0257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9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C331-5BEA-A544-8F07-C5A2B52EF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FEE8D-EBB6-124F-8F85-5CF96CB8A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C0EBC-F78B-A14D-9C28-47AB1AD6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D882C-C12F-8A45-AB07-6A378AA1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6388D-1FEE-744E-ACAC-8FD45873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B14F-0968-C44C-B04A-4D4D0F10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8C98C-3A21-5B48-868C-0F2E2BA02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BD96A-E32B-0246-9A0B-F85268FA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B29A9-051D-1642-8121-3956A436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927DF-5976-9446-97A8-28A649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4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19496-6D02-2044-9796-70173D13E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0E412-50EA-AD4A-84B5-49C3A21E2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30EC3-8BCF-5540-BB0C-60986CBA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95B0D-3622-C243-A96D-67448B36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B10D-1717-A44A-9E2C-D481B436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6FF9-BDE7-554B-A9C0-2A66073D8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58EBD-E4A1-7B46-897A-905A5392B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4BAE-49EC-B442-81E8-F8443A06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5D34D-F697-7A4F-97C2-066E99EA0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ED012-820B-8747-843A-1CF7C4B5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9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51C0A-C403-6F46-8BE3-822C4353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B622C-5E03-CA48-A3B4-8B6B6D83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8B922-B4AB-4245-A48B-AFD54405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D3BF5-85B4-324D-8148-21D7AF4E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486CB-DC18-614A-A5B6-A4A08578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1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F047-9AA7-4844-AC92-73836829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B06AD-879D-3D46-BBCD-0F5526501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6D212-5D93-1540-BEA5-DAEE5FA71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D277D-D51E-144E-A227-44B73B81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7193D-EF13-2F4C-A787-0FD27987A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0B516-CFA1-B644-8AC4-3D04F863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1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1D31-207E-114E-A531-CA65CFB0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82569-863E-F846-908B-A1777A69D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B1F12-BCCA-374E-8ACA-29B61A564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78B5A-FB21-7F4D-AFCC-2DCAC9F18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F0B96-C688-5B4D-B635-02D3001CE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5542F-F19E-4946-B9F1-40B9BC28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E5C03A-386A-7647-B4AD-171E4184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A92C1-D873-9B44-975D-182A739D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9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95623-7AE9-C146-937A-23403C63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F921D-F5D2-3348-AD5E-2094A90F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265CD-A9DF-AC4F-BD9F-EF0E457A9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B4818-6320-5344-BBEE-4D09E826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2B979-EA99-FF4A-9117-0DDE064E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2B48BD-21B4-E640-B0CF-B5328C06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6F5DC-6F0B-8E45-A8D9-CA5986B8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5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D5A5-5BD2-DE44-A02D-A6F709EA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72328-032E-9141-BBB3-85022E96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5E55C-30A2-164B-9AE0-A5289FB9E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B1DE5-834E-8449-B373-00CF88CD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1248C-9020-D640-AF72-21D55A58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19CC6-012A-244C-8BC5-0348C8D4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423F2-28AE-B940-8555-27B23F47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B80CCD-1891-C844-80AE-105DC8B0A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0DBA5-7BB0-374C-A9AE-BFE23F9F6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90ABE-D168-9644-A278-22B810EEF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600AD-3760-AF46-B6B8-E1B8AE0E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A8221-C62F-9C45-BDA9-68EFF6C0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9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143A3-10AC-E041-8745-6511DF07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4ACA8-7EEB-8E43-8BD8-3033C040B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120-3EDE-5044-BBE1-FD8BC5531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0A71-764F-C747-A678-6F6DE4BCAD27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C35D0-DDF2-D94B-A505-39095DAC8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6BA6-705E-3443-82D0-BCB1645C7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633D6-B9B5-9549-B9BC-01733CEE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1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youtube.com/channel/UCZDYWIWY1pMaGg4-iw3uz1w" TargetMode="External"/><Relationship Id="rId5" Type="http://schemas.openxmlformats.org/officeDocument/2006/relationships/hyperlink" Target="https://iloveallah.net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playlist?list=PLNT8BTFvQYHJ9RBJR54wk1j_O4DaQt-Zq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channel/UCZDYWIWY1pMaGg4-iw3uz1w" TargetMode="External"/><Relationship Id="rId5" Type="http://schemas.openxmlformats.org/officeDocument/2006/relationships/hyperlink" Target="https://iloveallah.net/" TargetMode="External"/><Relationship Id="rId4" Type="http://schemas.openxmlformats.org/officeDocument/2006/relationships/hyperlink" Target="https://myislam.net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www.youtube.com/channel/UCZDYWIWY1pMaGg4-iw3uz1w" TargetMode="External"/><Relationship Id="rId5" Type="http://schemas.openxmlformats.org/officeDocument/2006/relationships/hyperlink" Target="https://iloveallah.net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quran.ksu.edu.sa/translations/english/519.html?a=4652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quran.ksu.edu.sa/translations/english/519.html?a=4651" TargetMode="External"/><Relationship Id="rId5" Type="http://schemas.openxmlformats.org/officeDocument/2006/relationships/hyperlink" Target="http://quran.ksu.edu.sa/translations/english/519.html?a=4650" TargetMode="External"/><Relationship Id="rId4" Type="http://schemas.openxmlformats.org/officeDocument/2006/relationships/hyperlink" Target="http://quran.ksu.edu.sa/translations/english/519.html?a=464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http://quran.ksu.edu.sa/translations/english/539.html?a=508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163DB1-190E-7048-A2B8-BFED443D8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62" y="4106677"/>
            <a:ext cx="9525000" cy="1612900"/>
          </a:xfrm>
          <a:prstGeom prst="rect">
            <a:avLst/>
          </a:prstGeom>
          <a:effectLst>
            <a:glow rad="241300">
              <a:schemeClr val="accent1">
                <a:alpha val="40000"/>
              </a:schemeClr>
            </a:glow>
            <a:outerShdw dist="152400" dir="5400000" sx="103000" sy="103000" algn="ctr" rotWithShape="0">
              <a:srgbClr val="000000">
                <a:alpha val="6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A09FF-7156-A246-8E95-AFD80D86F9F7}"/>
              </a:ext>
            </a:extLst>
          </p:cNvPr>
          <p:cNvSpPr txBox="1"/>
          <p:nvPr/>
        </p:nvSpPr>
        <p:spPr>
          <a:xfrm>
            <a:off x="624762" y="544583"/>
            <a:ext cx="10306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lgerian" pitchFamily="82" charset="77"/>
              </a:rPr>
              <a:t>The Prophet (PBUH) said who ever share something good Will get </a:t>
            </a:r>
            <a:r>
              <a:rPr lang="en-US" sz="2400">
                <a:highlight>
                  <a:srgbClr val="FFFF00"/>
                </a:highlight>
                <a:latin typeface="Algerian" pitchFamily="82" charset="77"/>
              </a:rPr>
              <a:t>the same reward as who started it and It will keep multiplying until day of judgment</a:t>
            </a:r>
            <a:r>
              <a:rPr lang="en-US" sz="2400">
                <a:latin typeface="Algerian" pitchFamily="82" charset="77"/>
              </a:rPr>
              <a:t> </a:t>
            </a:r>
            <a:r>
              <a:rPr lang="en-US" sz="2400">
                <a:solidFill>
                  <a:srgbClr val="FF0000"/>
                </a:solidFill>
                <a:latin typeface="Algerian" pitchFamily="82" charset="77"/>
              </a:rPr>
              <a:t>Please, share to multiply the Reward</a:t>
            </a:r>
            <a:r>
              <a:rPr lang="en-US" sz="2400">
                <a:latin typeface="Algerian" pitchFamily="82" charset="77"/>
              </a:rPr>
              <a:t> isA.  When you subscribe, Like, and share you allow others to find it, </a:t>
            </a:r>
            <a:r>
              <a:rPr lang="en-US" sz="2400" err="1">
                <a:latin typeface="Algerian" pitchFamily="82" charset="77"/>
              </a:rPr>
              <a:t>isA</a:t>
            </a:r>
            <a:endParaRPr lang="en-US" sz="2400">
              <a:latin typeface="Algerian" pitchFamily="82" charset="77"/>
            </a:endParaRPr>
          </a:p>
          <a:p>
            <a:r>
              <a:rPr lang="en-US" sz="2400">
                <a:latin typeface="Algerian" pitchFamily="82" charset="77"/>
              </a:rPr>
              <a:t>Website:</a:t>
            </a:r>
          </a:p>
          <a:p>
            <a:r>
              <a:rPr lang="en-US" sz="2400">
                <a:latin typeface="Algerian" pitchFamily="82" charset="77"/>
                <a:hlinkClick r:id="rId5"/>
              </a:rPr>
              <a:t>https://iloveallah.net</a:t>
            </a:r>
            <a:r>
              <a:rPr lang="en-US" sz="2400">
                <a:latin typeface="Algerian" pitchFamily="82" charset="77"/>
              </a:rPr>
              <a:t> and https://Myislam.net</a:t>
            </a:r>
          </a:p>
          <a:p>
            <a:r>
              <a:rPr lang="en-US" sz="2400">
                <a:latin typeface="Algerian" pitchFamily="82" charset="77"/>
              </a:rPr>
              <a:t>YouTube Channel:</a:t>
            </a:r>
          </a:p>
          <a:p>
            <a:r>
              <a:rPr lang="en-US" sz="2400">
                <a:hlinkClick r:id="rId6"/>
              </a:rPr>
              <a:t>https://www.youtube.com/channel/UCZDYWIWY1pMaGg4-iw3uz1w</a:t>
            </a:r>
            <a:endParaRPr lang="en-US" sz="2400">
              <a:latin typeface="Algerian" pitchFamily="82" charset="77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4E641FD9-47B8-C847-979C-A155DD60F2C0}"/>
              </a:ext>
            </a:extLst>
          </p:cNvPr>
          <p:cNvSpPr/>
          <p:nvPr/>
        </p:nvSpPr>
        <p:spPr>
          <a:xfrm>
            <a:off x="9488557" y="5892800"/>
            <a:ext cx="1020417" cy="965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47E96D-6E5F-4540-A423-419C76930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4"/>
    </mc:Choice>
    <mc:Fallback xmlns="">
      <p:transition spd="slow" advTm="2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8F4C8-4828-EE4B-AA0B-538F34BD4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597" y="1268125"/>
            <a:ext cx="3009900" cy="2743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E7C800-26BE-F946-9696-AAE58B77EB84}"/>
              </a:ext>
            </a:extLst>
          </p:cNvPr>
          <p:cNvSpPr/>
          <p:nvPr/>
        </p:nvSpPr>
        <p:spPr>
          <a:xfrm>
            <a:off x="117450" y="968189"/>
            <a:ext cx="786383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our Journey, Prepare for a war with our “</a:t>
            </a:r>
            <a:r>
              <a:rPr lang="en-US" sz="5400" b="1" cap="none" spc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Nafs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 (self, desires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distractions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..), and “</a:t>
            </a:r>
            <a:r>
              <a:rPr lang="en-US" sz="5400" b="1" cap="none" spc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Shaytan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 (Satan, Devil, evil ..)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CEECD-8470-504C-A1D9-7C9A78131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289" y="4154780"/>
            <a:ext cx="3303942" cy="17350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80E944-6C4E-4313-BEA3-932D25084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68"/>
    </mc:Choice>
    <mc:Fallback xmlns="">
      <p:transition spd="slow" advTm="8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27631-E6C4-B54F-8715-FF68D705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603" y="1420140"/>
            <a:ext cx="3467100" cy="3771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BB3CFA-6FA7-494C-8BE4-5A7A0AC85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444" y="876623"/>
            <a:ext cx="4442956" cy="4482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CF1C61-C954-4CC4-9C00-35CCC6B01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4"/>
    </mc:Choice>
    <mc:Fallback xmlns="">
      <p:transition spd="slow" advTm="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27631-E6C4-B54F-8715-FF68D705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603" y="1420140"/>
            <a:ext cx="3467100" cy="3771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BB3CFA-6FA7-494C-8BE4-5A7A0AC85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444" y="876623"/>
            <a:ext cx="4442956" cy="4482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13DBFF-A240-5949-8DC2-059BB2F569E0}"/>
              </a:ext>
            </a:extLst>
          </p:cNvPr>
          <p:cNvSpPr/>
          <p:nvPr/>
        </p:nvSpPr>
        <p:spPr>
          <a:xfrm>
            <a:off x="728998" y="5360198"/>
            <a:ext cx="3122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Duaa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الدعاء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F67E93-BDB3-044E-A509-F6B2CE3CA796}"/>
              </a:ext>
            </a:extLst>
          </p:cNvPr>
          <p:cNvSpPr/>
          <p:nvPr/>
        </p:nvSpPr>
        <p:spPr>
          <a:xfrm>
            <a:off x="7939294" y="5360198"/>
            <a:ext cx="266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Zikr </a:t>
            </a:r>
            <a:r>
              <a:rPr lang="ar-SA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الذكر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42C53A-620C-455E-B5F1-392817A1B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61"/>
    </mc:Choice>
    <mc:Fallback xmlns="">
      <p:transition spd="slow" advTm="5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B3B36-2ADF-3346-B7BB-48D8B8654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73" r="1" b="375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93A6DD-D376-E046-B48C-C86AB377F016}"/>
              </a:ext>
            </a:extLst>
          </p:cNvPr>
          <p:cNvSpPr/>
          <p:nvPr/>
        </p:nvSpPr>
        <p:spPr>
          <a:xfrm>
            <a:off x="841248" y="4199861"/>
            <a:ext cx="8856059" cy="13368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An Army (Good company)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This Friday Halaqa</a:t>
            </a:r>
            <a:endParaRPr lang="en-US" sz="5400" b="0" cap="none" spc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62D82B-A734-446F-AB6A-4F1E0F156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88"/>
    </mc:Choice>
    <mc:Fallback xmlns="">
      <p:transition spd="slow" advTm="5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09E861-BF18-C547-8F7B-67CA04215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79" b="22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608968-1F21-FF4B-BE62-5D467B7A4AC2}"/>
              </a:ext>
            </a:extLst>
          </p:cNvPr>
          <p:cNvSpPr/>
          <p:nvPr/>
        </p:nvSpPr>
        <p:spPr>
          <a:xfrm>
            <a:off x="841248" y="4199861"/>
            <a:ext cx="7651823" cy="13368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 Plan, a map, and a guide (Steps of the travelers)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16D915-D620-43E2-8FC1-C3B55D89B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2"/>
    </mc:Choice>
    <mc:Fallback xmlns="">
      <p:transition spd="slow" advTm="4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1818F-E044-0C4B-89A7-3DB2CCFC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Step of commitment (</a:t>
            </a:r>
            <a:r>
              <a:rPr lang="ar-SA" sz="3700" dirty="0"/>
              <a:t>العزم</a:t>
            </a:r>
            <a:r>
              <a:rPr lang="en-US" sz="3700" dirty="0"/>
              <a:t> </a:t>
            </a:r>
            <a:r>
              <a:rPr lang="ar-SA" sz="3700" dirty="0"/>
              <a:t>منزلة </a:t>
            </a:r>
            <a:r>
              <a:rPr lang="en-US" sz="3700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C971-DFEE-FB4C-B3D5-87739A298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3200"/>
              <a:t>We need to </a:t>
            </a:r>
            <a:r>
              <a:rPr lang="en-US" sz="3200" b="1" u="sng">
                <a:solidFill>
                  <a:srgbClr val="FF0000"/>
                </a:solidFill>
                <a:highlight>
                  <a:srgbClr val="FFFF00"/>
                </a:highlight>
              </a:rPr>
              <a:t>commit</a:t>
            </a:r>
            <a:r>
              <a:rPr lang="en-US" sz="3200"/>
              <a:t> today to walk together and do not stop no matter what happens</a:t>
            </a:r>
          </a:p>
          <a:p>
            <a:r>
              <a:rPr lang="en-US" sz="3200"/>
              <a:t>We need to commit to help each other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37B02-33F7-BA43-92B2-0F3278CD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" r="39243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F91EC6-EC5B-49F3-8F3C-17282FEBD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0"/>
    </mc:Choice>
    <mc:Fallback xmlns="">
      <p:transition spd="slow" advTm="9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B3C5C-76ED-814E-AA97-298A2B0F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 dirty="0"/>
              <a:t>Plan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120D4-710B-DB41-B6C4-4D11B592B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Gather a committed group</a:t>
            </a:r>
          </a:p>
          <a:p>
            <a:r>
              <a:rPr lang="en-US" sz="1800" dirty="0"/>
              <a:t>Commit</a:t>
            </a:r>
          </a:p>
          <a:p>
            <a:r>
              <a:rPr lang="en-US" sz="1800" i="1" dirty="0"/>
              <a:t>Follow the book. Each week go up one step </a:t>
            </a:r>
            <a:r>
              <a:rPr lang="en-US" sz="1800" i="1" dirty="0" err="1"/>
              <a:t>isA</a:t>
            </a:r>
            <a:endParaRPr lang="en-US" sz="18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A5F6F-8312-BB45-A5C1-E4DFCEB4F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5" r="3397" b="2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A0FF5F-A04B-484C-B882-7A8E1974E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66"/>
    </mc:Choice>
    <mc:Fallback xmlns="">
      <p:transition spd="slow" advTm="9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D97F66-798C-3245-ACA4-BD1451B40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371" y="0"/>
            <a:ext cx="40932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220D7-093B-9D45-B64A-F1119D78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947" y="1588684"/>
            <a:ext cx="1511300" cy="3060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D76241-89B5-471C-8231-061EF09E6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58"/>
    </mc:Choice>
    <mc:Fallback xmlns="">
      <p:transition spd="slow" advTm="18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97F66-798C-3245-ACA4-BD1451B40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032" r="-1" b="243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C0D3E2-2607-47F0-BDF8-C3C425312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6"/>
    </mc:Choice>
    <mc:Fallback xmlns="">
      <p:transition spd="slow" advTm="8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8424E-A48D-FB4A-A178-DF21199A5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910" y="547282"/>
            <a:ext cx="2070100" cy="331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FFE75-5ADA-824F-A006-ADE051540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610" y="3861982"/>
            <a:ext cx="2438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A8F2D-1B48-164C-8B97-78335D985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166" y="0"/>
            <a:ext cx="24815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D56CC-E123-6241-AEAE-09A676A38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9956" y="0"/>
            <a:ext cx="129713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8A4585-BBA6-8246-A8F6-23C5E7402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8584" y="0"/>
            <a:ext cx="1765300" cy="6248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ABF9A9-CB1B-492A-81A6-AAEE77CC2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26"/>
    </mc:Choice>
    <mc:Fallback xmlns="">
      <p:transition spd="slow" advTm="13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4A569E-E3DC-874E-B87C-1C3E603D5FD3}"/>
              </a:ext>
            </a:extLst>
          </p:cNvPr>
          <p:cNvSpPr/>
          <p:nvPr/>
        </p:nvSpPr>
        <p:spPr>
          <a:xfrm>
            <a:off x="510018" y="2332394"/>
            <a:ext cx="107220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lgerian" pitchFamily="82" charset="77"/>
              </a:rPr>
              <a:t>Websites:</a:t>
            </a:r>
          </a:p>
          <a:p>
            <a:r>
              <a:rPr lang="en-US" sz="2800" dirty="0">
                <a:latin typeface="Algerian" pitchFamily="82" charset="77"/>
                <a:hlinkClick r:id="rId4"/>
              </a:rPr>
              <a:t>https://MyIslam.net</a:t>
            </a:r>
            <a:r>
              <a:rPr lang="en-US" sz="2800" dirty="0">
                <a:latin typeface="Algerian" pitchFamily="82" charset="77"/>
              </a:rPr>
              <a:t> </a:t>
            </a:r>
          </a:p>
          <a:p>
            <a:r>
              <a:rPr lang="en-US" sz="2800" dirty="0">
                <a:latin typeface="Algerian" pitchFamily="82" charset="77"/>
                <a:hlinkClick r:id="rId5"/>
              </a:rPr>
              <a:t>https://iloveallah.net</a:t>
            </a:r>
            <a:endParaRPr lang="en-US" sz="2800" dirty="0">
              <a:latin typeface="Algerian" pitchFamily="82" charset="77"/>
            </a:endParaRPr>
          </a:p>
          <a:p>
            <a:r>
              <a:rPr lang="en-US" sz="2800" dirty="0">
                <a:latin typeface="Algerian" pitchFamily="82" charset="77"/>
              </a:rPr>
              <a:t>YouTube Channel:</a:t>
            </a:r>
          </a:p>
          <a:p>
            <a:r>
              <a:rPr lang="en-US" sz="2800" dirty="0">
                <a:hlinkClick r:id="rId6"/>
              </a:rPr>
              <a:t>https://www.youtube.com/channel/UCZDYWIWY1pMaGg4-iw3uz1w</a:t>
            </a:r>
            <a:endParaRPr lang="en-US" sz="2800" dirty="0"/>
          </a:p>
          <a:p>
            <a:r>
              <a:rPr lang="en-US" sz="2800" dirty="0">
                <a:latin typeface="Algerian" pitchFamily="82" charset="77"/>
              </a:rPr>
              <a:t>YouTube Playlist:</a:t>
            </a:r>
          </a:p>
          <a:p>
            <a:r>
              <a:rPr lang="en-US" sz="2800" dirty="0">
                <a:hlinkClick r:id="rId7"/>
              </a:rPr>
              <a:t>https://www.youtube.com/playlist?list=PLNT8BTFvQYHJ9RBJR54wk1j_O4DaQt-Zq</a:t>
            </a:r>
            <a:r>
              <a:rPr lang="en-US" sz="28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296F71-0A34-40D8-BA1A-78CB9E65FB24}"/>
              </a:ext>
            </a:extLst>
          </p:cNvPr>
          <p:cNvSpPr/>
          <p:nvPr/>
        </p:nvSpPr>
        <p:spPr>
          <a:xfrm>
            <a:off x="510018" y="1041499"/>
            <a:ext cx="9435596" cy="11079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The Road to Allah </a:t>
            </a:r>
            <a:r>
              <a:rPr kumimoji="0" lang="ar-SA" altLang="en-US" sz="5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cs typeface="Arial" panose="020B0604020202020204" pitchFamily="34" charset="0"/>
              </a:rPr>
              <a:t>مدارج السالكين</a:t>
            </a:r>
            <a:r>
              <a:rPr kumimoji="0" lang="en-US" alt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9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5EF595-6999-4680-8E8A-D93DDEE9F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7"/>
    </mc:Choice>
    <mc:Fallback xmlns="">
      <p:transition spd="slow" advTm="6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F760A-27CC-4A7E-BE4B-AE078DA1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04" y="607910"/>
            <a:ext cx="10326601" cy="62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E0F92-0CAE-B441-A0CF-C7219ADFCB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B58FEB-F763-4608-9E62-83BB3B2E9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6"/>
    </mc:Choice>
    <mc:Fallback xmlns="">
      <p:transition spd="slow" advTm="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163DB1-190E-7048-A2B8-BFED443D8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62" y="4106677"/>
            <a:ext cx="9525000" cy="1612900"/>
          </a:xfrm>
          <a:prstGeom prst="rect">
            <a:avLst/>
          </a:prstGeom>
          <a:effectLst>
            <a:glow rad="241300">
              <a:schemeClr val="accent1">
                <a:alpha val="40000"/>
              </a:schemeClr>
            </a:glow>
            <a:outerShdw dist="152400" dir="5400000" sx="103000" sy="103000" algn="ctr" rotWithShape="0">
              <a:srgbClr val="000000">
                <a:alpha val="6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A09FF-7156-A246-8E95-AFD80D86F9F7}"/>
              </a:ext>
            </a:extLst>
          </p:cNvPr>
          <p:cNvSpPr txBox="1"/>
          <p:nvPr/>
        </p:nvSpPr>
        <p:spPr>
          <a:xfrm>
            <a:off x="624762" y="544583"/>
            <a:ext cx="10306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lgerian" pitchFamily="82" charset="77"/>
              </a:rPr>
              <a:t>The Prophet (PBUH) said who ever share something good Will get </a:t>
            </a:r>
            <a:r>
              <a:rPr lang="en-US" sz="2400">
                <a:highlight>
                  <a:srgbClr val="FFFF00"/>
                </a:highlight>
                <a:latin typeface="Algerian" pitchFamily="82" charset="77"/>
              </a:rPr>
              <a:t>the same reward as who started it and It will keep multiplying until day of judgment</a:t>
            </a:r>
            <a:r>
              <a:rPr lang="en-US" sz="2400">
                <a:latin typeface="Algerian" pitchFamily="82" charset="77"/>
              </a:rPr>
              <a:t> </a:t>
            </a:r>
            <a:r>
              <a:rPr lang="en-US" sz="2400">
                <a:solidFill>
                  <a:srgbClr val="FF0000"/>
                </a:solidFill>
                <a:latin typeface="Algerian" pitchFamily="82" charset="77"/>
              </a:rPr>
              <a:t>Please, share to multiply the Reward</a:t>
            </a:r>
            <a:r>
              <a:rPr lang="en-US" sz="2400">
                <a:latin typeface="Algerian" pitchFamily="82" charset="77"/>
              </a:rPr>
              <a:t> isA.  When you subscribe, Like, and share you allow others to find it, </a:t>
            </a:r>
            <a:r>
              <a:rPr lang="en-US" sz="2400" err="1">
                <a:latin typeface="Algerian" pitchFamily="82" charset="77"/>
              </a:rPr>
              <a:t>isA</a:t>
            </a:r>
            <a:endParaRPr lang="en-US" sz="2400">
              <a:latin typeface="Algerian" pitchFamily="82" charset="77"/>
            </a:endParaRPr>
          </a:p>
          <a:p>
            <a:r>
              <a:rPr lang="en-US" sz="2400">
                <a:latin typeface="Algerian" pitchFamily="82" charset="77"/>
              </a:rPr>
              <a:t>Website:</a:t>
            </a:r>
          </a:p>
          <a:p>
            <a:r>
              <a:rPr lang="en-US" sz="2400">
                <a:latin typeface="Algerian" pitchFamily="82" charset="77"/>
                <a:hlinkClick r:id="rId5"/>
              </a:rPr>
              <a:t>https://iloveallah.net</a:t>
            </a:r>
            <a:endParaRPr lang="en-US" sz="2400">
              <a:latin typeface="Algerian" pitchFamily="82" charset="77"/>
            </a:endParaRPr>
          </a:p>
          <a:p>
            <a:r>
              <a:rPr lang="en-US" sz="2400">
                <a:latin typeface="Algerian" pitchFamily="82" charset="77"/>
              </a:rPr>
              <a:t>YouTube Channel:</a:t>
            </a:r>
          </a:p>
          <a:p>
            <a:r>
              <a:rPr lang="en-US" sz="2400">
                <a:hlinkClick r:id="rId6"/>
              </a:rPr>
              <a:t>https://www.youtube.com/channel/UCZDYWIWY1pMaGg4-iw3uz1w</a:t>
            </a:r>
            <a:endParaRPr lang="en-US" sz="2400">
              <a:latin typeface="Algerian" pitchFamily="82" charset="77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DEB6E5-B089-1849-B199-798201105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4E641FD9-47B8-C847-979C-A155DD60F2C0}"/>
              </a:ext>
            </a:extLst>
          </p:cNvPr>
          <p:cNvSpPr/>
          <p:nvPr/>
        </p:nvSpPr>
        <p:spPr>
          <a:xfrm>
            <a:off x="9488557" y="5892800"/>
            <a:ext cx="1020417" cy="965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59"/>
    </mc:Choice>
    <mc:Fallback xmlns="">
      <p:transition spd="slow" advTm="15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BDE235-3781-774D-B942-E4B0948C1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" r="6677" b="-8"/>
          <a:stretch/>
        </p:blipFill>
        <p:spPr>
          <a:xfrm>
            <a:off x="6196155" y="2223901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BF60B-58E5-8444-86B3-4059775F12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11998"/>
          <a:stretch/>
        </p:blipFill>
        <p:spPr>
          <a:xfrm>
            <a:off x="3585647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E6097-083D-624E-9446-EFC5735C4A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31" r="29822" b="5"/>
          <a:stretch/>
        </p:blipFill>
        <p:spPr>
          <a:xfrm>
            <a:off x="774829" y="2223901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144EF-96C8-9640-B045-9BBB06C3FA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52" r="-6" b="-6"/>
          <a:stretch/>
        </p:blipFill>
        <p:spPr>
          <a:xfrm>
            <a:off x="8806663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5CB43E-EEC0-42D7-AD30-8485FB47D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7"/>
    </mc:Choice>
    <mc:Fallback xmlns="">
      <p:transition spd="slow" advTm="12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8A8B7E-063C-1446-9C7D-1D4B7D8DD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6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F9EB91-87A7-4D44-9E52-8FD5DF448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3" r="15677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FFAB18-D2BC-4CF0-B08E-B25EA242E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81"/>
    </mc:Choice>
    <mc:Fallback xmlns="">
      <p:transition spd="slow" advTm="8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EBE0C-973B-8347-B077-5C3185428A92}"/>
              </a:ext>
            </a:extLst>
          </p:cNvPr>
          <p:cNvSpPr/>
          <p:nvPr/>
        </p:nvSpPr>
        <p:spPr>
          <a:xfrm>
            <a:off x="379829" y="914884"/>
            <a:ext cx="11113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" sz="3200" b="1">
                <a:solidFill>
                  <a:srgbClr val="004A95"/>
                </a:solidFill>
                <a:latin typeface="hafs"/>
                <a:hlinkClick r:id="rId4"/>
              </a:rPr>
              <a:t>وَجَاءَتْ سَكْرَةُ الْمَوْتِ بِالْحَقِّ ۖ ذَٰلِكَ مَا كُنتَ مِنْهُ تَحِيدُ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 (</a:t>
            </a:r>
            <a:r>
              <a:rPr lang="ar" sz="3200" b="1">
                <a:solidFill>
                  <a:srgbClr val="004A95"/>
                </a:solidFill>
                <a:latin typeface="hafs"/>
                <a:hlinkClick r:id="rId4"/>
              </a:rPr>
              <a:t>19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) </a:t>
            </a:r>
            <a:r>
              <a:rPr lang="ar" sz="3200" b="1">
                <a:solidFill>
                  <a:srgbClr val="004A95"/>
                </a:solidFill>
                <a:latin typeface="hafs"/>
                <a:hlinkClick r:id="rId5"/>
              </a:rPr>
              <a:t>وَنُفِخَ فِي الصُّورِ ۚ ذَٰلِكَ يَوْمُ الْوَعِيدِ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 (</a:t>
            </a:r>
            <a:r>
              <a:rPr lang="ar" sz="3200" b="1">
                <a:solidFill>
                  <a:srgbClr val="004A95"/>
                </a:solidFill>
                <a:latin typeface="hafs"/>
                <a:hlinkClick r:id="rId5"/>
              </a:rPr>
              <a:t>20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) </a:t>
            </a:r>
            <a:r>
              <a:rPr lang="ar" sz="3200" b="1">
                <a:solidFill>
                  <a:srgbClr val="004A95"/>
                </a:solidFill>
                <a:latin typeface="hafs"/>
                <a:hlinkClick r:id="rId6"/>
              </a:rPr>
              <a:t>وَجَاءَتْ كُلُّ نَفْسٍ مَّعَهَا سَائِقٌ وَشَهِيدٌ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 (</a:t>
            </a:r>
            <a:r>
              <a:rPr lang="ar" sz="3200" b="1">
                <a:solidFill>
                  <a:srgbClr val="004A95"/>
                </a:solidFill>
                <a:latin typeface="hafs"/>
                <a:hlinkClick r:id="rId6"/>
              </a:rPr>
              <a:t>21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) </a:t>
            </a:r>
            <a:r>
              <a:rPr lang="ar" sz="3200" b="1">
                <a:solidFill>
                  <a:srgbClr val="FF0000"/>
                </a:solidFill>
                <a:highlight>
                  <a:srgbClr val="FFFF00"/>
                </a:highlight>
                <a:latin typeface="haf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لَّقَدْ كُنتَ فِي غَفْلَةٍ </a:t>
            </a:r>
            <a:r>
              <a:rPr lang="ar" sz="3200" b="1">
                <a:solidFill>
                  <a:srgbClr val="0563C1"/>
                </a:solidFill>
                <a:latin typeface="haf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مِّنْ هَٰذَا فَكَشَفْنَا عَنكَ غِطَاءَكَ فَبَصَرُكَ الْيَوْمَ حَدِيدٌ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 (</a:t>
            </a:r>
            <a:r>
              <a:rPr lang="ar" sz="3200" b="1">
                <a:solidFill>
                  <a:srgbClr val="004A95"/>
                </a:solidFill>
                <a:latin typeface="hafs"/>
                <a:hlinkClick r:id="rId7"/>
              </a:rPr>
              <a:t>22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)</a:t>
            </a:r>
            <a:endParaRPr lang="en-US" sz="3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7A5468-9B5B-094F-95DD-731FD3E6CBA9}"/>
              </a:ext>
            </a:extLst>
          </p:cNvPr>
          <p:cNvSpPr/>
          <p:nvPr/>
        </p:nvSpPr>
        <p:spPr>
          <a:xfrm>
            <a:off x="379828" y="2654665"/>
            <a:ext cx="113244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" pitchFamily="2" charset="0"/>
              </a:rPr>
              <a:t>(19) And the intoxication of death will bring the truth; that is what you were trying to avoid.</a:t>
            </a:r>
          </a:p>
          <a:p>
            <a:r>
              <a:rPr lang="en-US" sz="2800" b="1">
                <a:solidFill>
                  <a:srgbClr val="000000"/>
                </a:solidFill>
                <a:latin typeface="Times" pitchFamily="2" charset="0"/>
              </a:rPr>
              <a:t>(20) And the Horn will be blown. That is the Day of [carrying out] the threat.</a:t>
            </a:r>
          </a:p>
          <a:p>
            <a:r>
              <a:rPr lang="en-US" sz="2800" b="1">
                <a:solidFill>
                  <a:srgbClr val="000000"/>
                </a:solidFill>
                <a:latin typeface="Times" pitchFamily="2" charset="0"/>
              </a:rPr>
              <a:t>(21) And every soul will come, with it a driver and a witness.</a:t>
            </a:r>
          </a:p>
          <a:p>
            <a:r>
              <a:rPr lang="en-US" sz="2800" b="1">
                <a:solidFill>
                  <a:srgbClr val="000000"/>
                </a:solidFill>
                <a:latin typeface="Times" pitchFamily="2" charset="0"/>
              </a:rPr>
              <a:t>(22) [It will be said], "You were certainly in </a:t>
            </a:r>
            <a:r>
              <a:rPr lang="en-US" sz="2800" b="1" err="1">
                <a:solidFill>
                  <a:srgbClr val="000000"/>
                </a:solidFill>
                <a:latin typeface="Times" pitchFamily="2" charset="0"/>
              </a:rPr>
              <a:t>unmindfulness</a:t>
            </a:r>
            <a:r>
              <a:rPr lang="ar-SA" sz="2800" b="1">
                <a:solidFill>
                  <a:srgbClr val="000000"/>
                </a:solidFill>
                <a:latin typeface="Times" pitchFamily="2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" pitchFamily="2" charset="0"/>
              </a:rPr>
              <a:t> (</a:t>
            </a:r>
            <a:r>
              <a:rPr lang="en-US" sz="2800" b="1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Heedlessness</a:t>
            </a:r>
            <a:r>
              <a:rPr lang="en-US" sz="2800" b="1">
                <a:solidFill>
                  <a:srgbClr val="000000"/>
                </a:solidFill>
                <a:latin typeface="Times" pitchFamily="2" charset="0"/>
              </a:rPr>
              <a:t>)  of this, and We have removed from you your cover, so your sight, this Day, is sharp."</a:t>
            </a:r>
            <a:endParaRPr lang="en-US" sz="2800" b="1" i="0">
              <a:solidFill>
                <a:srgbClr val="000000"/>
              </a:solidFill>
              <a:effectLst/>
              <a:latin typeface="Times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ECCC52-3C34-44F2-8C52-C44BD3597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92"/>
    </mc:Choice>
    <mc:Fallback xmlns="">
      <p:transition spd="slow" advTm="29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1DABC-567F-EA42-8070-CAF01A40A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437" y="1176793"/>
            <a:ext cx="4514034" cy="45481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AD25E3-2A30-4ABF-AD19-3949EB9E4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57"/>
    </mc:Choice>
    <mc:Fallback xmlns="">
      <p:transition spd="slow" advTm="14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FB4243-9DFA-0D43-BA39-0231C25A39FF}"/>
              </a:ext>
            </a:extLst>
          </p:cNvPr>
          <p:cNvSpPr/>
          <p:nvPr/>
        </p:nvSpPr>
        <p:spPr>
          <a:xfrm>
            <a:off x="372533" y="1015999"/>
            <a:ext cx="11650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" sz="3200" b="1">
                <a:solidFill>
                  <a:srgbClr val="004A95"/>
                </a:solidFill>
                <a:latin typeface="hafs"/>
                <a:hlinkClick r:id="rId4"/>
              </a:rPr>
              <a:t>يُنَادُونَهُمْ أَلَمْ نَكُن مَّعَكُمْ ۖ قَالُوا بَلَىٰ وَلَٰكِنَّكُمْ فَتَنتُمْ أَنفُسَكُمْ وَتَرَبَّصْتُمْ وَارْتَبْتُمْ وَغَرَّتْكُمُ الْأَمَانِيُّ حَتَّىٰ جَاءَ أَمْرُ اللَّهِ وَغَرَّكُم بِاللَّهِ الْغَرُورُ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 (</a:t>
            </a:r>
            <a:r>
              <a:rPr lang="ar" sz="3200" b="1">
                <a:solidFill>
                  <a:srgbClr val="004A95"/>
                </a:solidFill>
                <a:latin typeface="hafs"/>
                <a:hlinkClick r:id="rId4"/>
              </a:rPr>
              <a:t>14</a:t>
            </a:r>
            <a:r>
              <a:rPr lang="ar" sz="3200" b="1">
                <a:solidFill>
                  <a:srgbClr val="535353"/>
                </a:solidFill>
                <a:latin typeface="hafs"/>
              </a:rPr>
              <a:t>)</a:t>
            </a:r>
            <a:endParaRPr lang="en-US" sz="3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ED601C-4085-334E-B6BE-69C60ADD775D}"/>
              </a:ext>
            </a:extLst>
          </p:cNvPr>
          <p:cNvSpPr/>
          <p:nvPr/>
        </p:nvSpPr>
        <p:spPr>
          <a:xfrm>
            <a:off x="643467" y="2235200"/>
            <a:ext cx="1117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latin typeface="Times" pitchFamily="2" charset="0"/>
              </a:rPr>
              <a:t>(14) They will call, "</a:t>
            </a: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Were we not with you?</a:t>
            </a:r>
            <a:r>
              <a:rPr lang="en-US" sz="3600" b="1">
                <a:solidFill>
                  <a:srgbClr val="000000"/>
                </a:solidFill>
                <a:latin typeface="Times" pitchFamily="2" charset="0"/>
              </a:rPr>
              <a:t>" They will say, "Yes, but you </a:t>
            </a: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afflicted</a:t>
            </a:r>
            <a:r>
              <a:rPr lang="en-US" sz="3600" b="1">
                <a:solidFill>
                  <a:srgbClr val="000000"/>
                </a:solidFill>
                <a:latin typeface="Times" pitchFamily="2" charset="0"/>
              </a:rPr>
              <a:t> yourselves (Bad environment/bad company) and </a:t>
            </a: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awaited</a:t>
            </a:r>
            <a:r>
              <a:rPr lang="en-US" sz="3600" b="1">
                <a:solidFill>
                  <a:srgbClr val="000000"/>
                </a:solidFill>
                <a:latin typeface="Times" pitchFamily="2" charset="0"/>
              </a:rPr>
              <a:t> (delayed repentance) and </a:t>
            </a: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doubted</a:t>
            </a:r>
            <a:r>
              <a:rPr lang="en-US" sz="3600" b="1">
                <a:solidFill>
                  <a:srgbClr val="000000"/>
                </a:solidFill>
                <a:latin typeface="Times" pitchFamily="2" charset="0"/>
              </a:rPr>
              <a:t>, and </a:t>
            </a: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wishful thinking</a:t>
            </a:r>
            <a:r>
              <a:rPr lang="en-US" sz="3600" b="1">
                <a:solidFill>
                  <a:srgbClr val="000000"/>
                </a:solidFill>
                <a:latin typeface="Times" pitchFamily="2" charset="0"/>
              </a:rPr>
              <a:t> deluded you until there came the command of Allah. And the Deceiver </a:t>
            </a: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Times" pitchFamily="2" charset="0"/>
              </a:rPr>
              <a:t>deceived</a:t>
            </a:r>
            <a:r>
              <a:rPr lang="en-US" sz="3600" b="1">
                <a:solidFill>
                  <a:srgbClr val="000000"/>
                </a:solidFill>
                <a:latin typeface="Times" pitchFamily="2" charset="0"/>
              </a:rPr>
              <a:t> you concerning Allah.</a:t>
            </a:r>
            <a:endParaRPr lang="en-US" sz="36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8EAD1F-6CEC-4B9D-BA4D-84358EA5D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89"/>
    </mc:Choice>
    <mc:Fallback xmlns="">
      <p:transition spd="slow" advTm="606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2483-F900-6A4E-99DD-EDB19CFB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Today, I have two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3572A-C85D-CD49-8057-9149FFF56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/>
              <a:t>Stay heedless and continue my life with hopes that I will survive in the hereafter</a:t>
            </a:r>
          </a:p>
          <a:p>
            <a:endParaRPr lang="en-US" sz="4000"/>
          </a:p>
          <a:p>
            <a:pPr marL="0" indent="0">
              <a:buNone/>
            </a:pPr>
            <a:endParaRPr lang="en-US" sz="4000"/>
          </a:p>
          <a:p>
            <a:r>
              <a:rPr lang="en-US" sz="4000"/>
              <a:t>Wake up and start the trip to Allah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ED16DC-72AA-4BC2-B720-ED56E2389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4"/>
    </mc:Choice>
    <mc:Fallback xmlns="">
      <p:transition spd="slow" advTm="3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E7C800-26BE-F946-9696-AAE58B77EB84}"/>
              </a:ext>
            </a:extLst>
          </p:cNvPr>
          <p:cNvSpPr/>
          <p:nvPr/>
        </p:nvSpPr>
        <p:spPr>
          <a:xfrm>
            <a:off x="655320" y="2671011"/>
            <a:ext cx="5257803" cy="2427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I need to wake up from heedlessness and prepare for the hereafter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56AC291-D388-7C46-9CE8-753E5A61C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" r="-1" b="11586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66A9BD-B45C-F24A-8CBC-5FF1999D4CCB}"/>
              </a:ext>
            </a:extLst>
          </p:cNvPr>
          <p:cNvSpPr/>
          <p:nvPr/>
        </p:nvSpPr>
        <p:spPr>
          <a:xfrm>
            <a:off x="223058" y="474144"/>
            <a:ext cx="6398483" cy="1665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 of Consciousness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ar-SA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منزلة اليقظة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7C745F-8B93-46E2-A4D2-E7C06B106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1"/>
    </mc:Choice>
    <mc:Fallback xmlns="">
      <p:transition spd="slow" advTm="4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|14.2|10.3|1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hutbah_Template_Aug2020.potx" id="{AE512FCC-A21C-4887-BE76-06CCD2FE1171}" vid="{3E851788-926F-435D-B10B-01CBCADBDD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</Words>
  <Application>Microsoft Macintosh PowerPoint</Application>
  <PresentationFormat>Widescreen</PresentationFormat>
  <Paragraphs>47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Algerian</vt:lpstr>
      <vt:lpstr>Arial</vt:lpstr>
      <vt:lpstr>Calibri</vt:lpstr>
      <vt:lpstr>Calibri Light</vt:lpstr>
      <vt:lpstr>hafs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Today, I have two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of commitment (العزم منزلة )</vt:lpstr>
      <vt:lpstr>Plan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Rany Elhousieny</dc:creator>
  <cp:lastModifiedBy>Rany EL Housieny</cp:lastModifiedBy>
  <cp:revision>2</cp:revision>
  <dcterms:created xsi:type="dcterms:W3CDTF">2020-09-18T18:51:52Z</dcterms:created>
  <dcterms:modified xsi:type="dcterms:W3CDTF">2020-09-19T14:38:28Z</dcterms:modified>
</cp:coreProperties>
</file>